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2" r:id="rId4"/>
    <p:sldMasterId id="2147483816" r:id="rId5"/>
  </p:sldMasterIdLst>
  <p:notesMasterIdLst>
    <p:notesMasterId r:id="rId37"/>
  </p:notesMasterIdLst>
  <p:handoutMasterIdLst>
    <p:handoutMasterId r:id="rId38"/>
  </p:handoutMasterIdLst>
  <p:sldIdLst>
    <p:sldId id="256" r:id="rId6"/>
    <p:sldId id="257" r:id="rId7"/>
    <p:sldId id="266" r:id="rId8"/>
    <p:sldId id="267" r:id="rId9"/>
    <p:sldId id="297" r:id="rId10"/>
    <p:sldId id="280" r:id="rId11"/>
    <p:sldId id="289" r:id="rId12"/>
    <p:sldId id="288" r:id="rId13"/>
    <p:sldId id="303" r:id="rId14"/>
    <p:sldId id="273" r:id="rId15"/>
    <p:sldId id="285" r:id="rId16"/>
    <p:sldId id="286" r:id="rId17"/>
    <p:sldId id="276" r:id="rId18"/>
    <p:sldId id="290" r:id="rId19"/>
    <p:sldId id="298" r:id="rId20"/>
    <p:sldId id="299" r:id="rId21"/>
    <p:sldId id="281" r:id="rId22"/>
    <p:sldId id="278" r:id="rId23"/>
    <p:sldId id="282" r:id="rId24"/>
    <p:sldId id="283" r:id="rId25"/>
    <p:sldId id="300" r:id="rId26"/>
    <p:sldId id="294" r:id="rId27"/>
    <p:sldId id="295" r:id="rId28"/>
    <p:sldId id="296" r:id="rId29"/>
    <p:sldId id="302" r:id="rId30"/>
    <p:sldId id="284" r:id="rId31"/>
    <p:sldId id="301" r:id="rId32"/>
    <p:sldId id="293" r:id="rId33"/>
    <p:sldId id="292" r:id="rId34"/>
    <p:sldId id="291" r:id="rId35"/>
    <p:sldId id="265" r:id="rId36"/>
  </p:sldIdLst>
  <p:sldSz cx="9144000" cy="6858000" type="screen4x3"/>
  <p:notesSz cx="6858000" cy="9144000"/>
  <p:defaultTextStyle>
    <a:defPPr>
      <a:defRPr lang="en-US"/>
    </a:defPPr>
    <a:lvl1pPr algn="l" rtl="0" eaLnBrk="0" fontAlgn="base" hangingPunct="0">
      <a:spcBef>
        <a:spcPct val="0"/>
      </a:spcBef>
      <a:spcAft>
        <a:spcPct val="0"/>
      </a:spcAft>
      <a:defRPr sz="1200" kern="1200" baseline="-25000">
        <a:solidFill>
          <a:schemeClr val="tx1"/>
        </a:solidFill>
        <a:latin typeface="Capitals"/>
        <a:ea typeface="MS PGothic" panose="020B0600070205080204" pitchFamily="34" charset="-128"/>
        <a:cs typeface="+mn-cs"/>
      </a:defRPr>
    </a:lvl1pPr>
    <a:lvl2pPr marL="457200" algn="l" rtl="0" eaLnBrk="0" fontAlgn="base" hangingPunct="0">
      <a:spcBef>
        <a:spcPct val="0"/>
      </a:spcBef>
      <a:spcAft>
        <a:spcPct val="0"/>
      </a:spcAft>
      <a:defRPr sz="1200" kern="1200" baseline="-25000">
        <a:solidFill>
          <a:schemeClr val="tx1"/>
        </a:solidFill>
        <a:latin typeface="Capitals"/>
        <a:ea typeface="MS PGothic" panose="020B0600070205080204" pitchFamily="34" charset="-128"/>
        <a:cs typeface="+mn-cs"/>
      </a:defRPr>
    </a:lvl2pPr>
    <a:lvl3pPr marL="914400" algn="l" rtl="0" eaLnBrk="0" fontAlgn="base" hangingPunct="0">
      <a:spcBef>
        <a:spcPct val="0"/>
      </a:spcBef>
      <a:spcAft>
        <a:spcPct val="0"/>
      </a:spcAft>
      <a:defRPr sz="1200" kern="1200" baseline="-25000">
        <a:solidFill>
          <a:schemeClr val="tx1"/>
        </a:solidFill>
        <a:latin typeface="Capitals"/>
        <a:ea typeface="MS PGothic" panose="020B0600070205080204" pitchFamily="34" charset="-128"/>
        <a:cs typeface="+mn-cs"/>
      </a:defRPr>
    </a:lvl3pPr>
    <a:lvl4pPr marL="1371600" algn="l" rtl="0" eaLnBrk="0" fontAlgn="base" hangingPunct="0">
      <a:spcBef>
        <a:spcPct val="0"/>
      </a:spcBef>
      <a:spcAft>
        <a:spcPct val="0"/>
      </a:spcAft>
      <a:defRPr sz="1200" kern="1200" baseline="-25000">
        <a:solidFill>
          <a:schemeClr val="tx1"/>
        </a:solidFill>
        <a:latin typeface="Capitals"/>
        <a:ea typeface="MS PGothic" panose="020B0600070205080204" pitchFamily="34" charset="-128"/>
        <a:cs typeface="+mn-cs"/>
      </a:defRPr>
    </a:lvl4pPr>
    <a:lvl5pPr marL="1828800" algn="l" rtl="0" eaLnBrk="0" fontAlgn="base" hangingPunct="0">
      <a:spcBef>
        <a:spcPct val="0"/>
      </a:spcBef>
      <a:spcAft>
        <a:spcPct val="0"/>
      </a:spcAft>
      <a:defRPr sz="1200" kern="1200" baseline="-25000">
        <a:solidFill>
          <a:schemeClr val="tx1"/>
        </a:solidFill>
        <a:latin typeface="Capitals"/>
        <a:ea typeface="MS PGothic" panose="020B0600070205080204" pitchFamily="34" charset="-128"/>
        <a:cs typeface="+mn-cs"/>
      </a:defRPr>
    </a:lvl5pPr>
    <a:lvl6pPr marL="2286000" algn="l" defTabSz="914400" rtl="0" eaLnBrk="1" latinLnBrk="0" hangingPunct="1">
      <a:defRPr sz="1200" kern="1200" baseline="-25000">
        <a:solidFill>
          <a:schemeClr val="tx1"/>
        </a:solidFill>
        <a:latin typeface="Capitals"/>
        <a:ea typeface="MS PGothic" panose="020B0600070205080204" pitchFamily="34" charset="-128"/>
        <a:cs typeface="+mn-cs"/>
      </a:defRPr>
    </a:lvl6pPr>
    <a:lvl7pPr marL="2743200" algn="l" defTabSz="914400" rtl="0" eaLnBrk="1" latinLnBrk="0" hangingPunct="1">
      <a:defRPr sz="1200" kern="1200" baseline="-25000">
        <a:solidFill>
          <a:schemeClr val="tx1"/>
        </a:solidFill>
        <a:latin typeface="Capitals"/>
        <a:ea typeface="MS PGothic" panose="020B0600070205080204" pitchFamily="34" charset="-128"/>
        <a:cs typeface="+mn-cs"/>
      </a:defRPr>
    </a:lvl7pPr>
    <a:lvl8pPr marL="3200400" algn="l" defTabSz="914400" rtl="0" eaLnBrk="1" latinLnBrk="0" hangingPunct="1">
      <a:defRPr sz="1200" kern="1200" baseline="-25000">
        <a:solidFill>
          <a:schemeClr val="tx1"/>
        </a:solidFill>
        <a:latin typeface="Capitals"/>
        <a:ea typeface="MS PGothic" panose="020B0600070205080204" pitchFamily="34" charset="-128"/>
        <a:cs typeface="+mn-cs"/>
      </a:defRPr>
    </a:lvl8pPr>
    <a:lvl9pPr marL="3657600" algn="l" defTabSz="914400" rtl="0" eaLnBrk="1" latinLnBrk="0" hangingPunct="1">
      <a:defRPr sz="1200" kern="1200" baseline="-25000">
        <a:solidFill>
          <a:schemeClr val="tx1"/>
        </a:solidFill>
        <a:latin typeface="Capitals"/>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DF3"/>
    <a:srgbClr val="00AEF0"/>
    <a:srgbClr val="DC3C00"/>
    <a:srgbClr val="1B357F"/>
    <a:srgbClr val="66CCFF"/>
    <a:srgbClr val="72CC09"/>
    <a:srgbClr val="46FFC9"/>
    <a:srgbClr val="CCCCCC"/>
    <a:srgbClr val="E6E6E6"/>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78" autoAdjust="0"/>
    <p:restoredTop sz="91005" autoAdjust="0"/>
  </p:normalViewPr>
  <p:slideViewPr>
    <p:cSldViewPr>
      <p:cViewPr varScale="1">
        <p:scale>
          <a:sx n="69" d="100"/>
          <a:sy n="69" d="100"/>
        </p:scale>
        <p:origin x="36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6" d="100"/>
          <a:sy n="56" d="100"/>
        </p:scale>
        <p:origin x="-286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A3EFBE-D152-4C96-8777-AB1862609997}" type="doc">
      <dgm:prSet loTypeId="urn:microsoft.com/office/officeart/2005/8/layout/hList1" loCatId="list" qsTypeId="urn:microsoft.com/office/officeart/2005/8/quickstyle/simple2" qsCatId="simple" csTypeId="urn:microsoft.com/office/officeart/2005/8/colors/colorful5" csCatId="colorful" phldr="1"/>
      <dgm:spPr/>
      <dgm:t>
        <a:bodyPr/>
        <a:lstStyle/>
        <a:p>
          <a:endParaRPr lang="en-US"/>
        </a:p>
      </dgm:t>
    </dgm:pt>
    <dgm:pt modelId="{D3F22B3D-9770-43AA-A1EB-A2A9DC6605A9}">
      <dgm:prSet phldrT="[Text]"/>
      <dgm:spPr>
        <a:solidFill>
          <a:schemeClr val="accent1">
            <a:lumMod val="50000"/>
          </a:schemeClr>
        </a:solidFill>
        <a:ln>
          <a:solidFill>
            <a:schemeClr val="accent1">
              <a:lumMod val="50000"/>
            </a:schemeClr>
          </a:solidFill>
        </a:ln>
      </dgm:spPr>
      <dgm:t>
        <a:bodyPr/>
        <a:lstStyle/>
        <a:p>
          <a:r>
            <a:rPr lang="en-US" dirty="0" smtClean="0">
              <a:latin typeface="Segoe UI" pitchFamily="34" charset="0"/>
              <a:ea typeface="Segoe UI" pitchFamily="34" charset="0"/>
              <a:cs typeface="Segoe UI" pitchFamily="34" charset="0"/>
            </a:rPr>
            <a:t>Classic - Full trust solutions</a:t>
          </a:r>
          <a:endParaRPr lang="en-US" dirty="0">
            <a:latin typeface="Segoe UI" pitchFamily="34" charset="0"/>
            <a:ea typeface="Segoe UI" pitchFamily="34" charset="0"/>
            <a:cs typeface="Segoe UI" pitchFamily="34" charset="0"/>
          </a:endParaRPr>
        </a:p>
      </dgm:t>
    </dgm:pt>
    <dgm:pt modelId="{917A7B8F-4875-416B-8554-6A36FC9E939B}" type="parTrans" cxnId="{67ED36E0-DFD0-4693-BD6D-40173A8664BA}">
      <dgm:prSet/>
      <dgm:spPr/>
      <dgm:t>
        <a:bodyPr/>
        <a:lstStyle/>
        <a:p>
          <a:endParaRPr lang="en-US"/>
        </a:p>
      </dgm:t>
    </dgm:pt>
    <dgm:pt modelId="{CCC1A30E-87CE-4ECE-B813-125F911B4C67}" type="sibTrans" cxnId="{67ED36E0-DFD0-4693-BD6D-40173A8664BA}">
      <dgm:prSet/>
      <dgm:spPr/>
      <dgm:t>
        <a:bodyPr/>
        <a:lstStyle/>
        <a:p>
          <a:endParaRPr lang="en-US"/>
        </a:p>
      </dgm:t>
    </dgm:pt>
    <dgm:pt modelId="{9DA0D8F9-C4E6-4D9C-A2E4-269C0038FA05}">
      <dgm:prSet phldrT="[Text]"/>
      <dgm:spPr/>
      <dgm:t>
        <a:bodyPr/>
        <a:lstStyle/>
        <a:p>
          <a:r>
            <a:rPr lang="en-US" dirty="0" smtClean="0">
              <a:latin typeface="Segoe UI" pitchFamily="34" charset="0"/>
              <a:ea typeface="Segoe UI" pitchFamily="34" charset="0"/>
              <a:cs typeface="Segoe UI" pitchFamily="34" charset="0"/>
            </a:rPr>
            <a:t>ISV solutions</a:t>
          </a:r>
          <a:endParaRPr lang="en-US" dirty="0">
            <a:latin typeface="Segoe UI" pitchFamily="34" charset="0"/>
            <a:ea typeface="Segoe UI" pitchFamily="34" charset="0"/>
            <a:cs typeface="Segoe UI" pitchFamily="34" charset="0"/>
          </a:endParaRPr>
        </a:p>
      </dgm:t>
    </dgm:pt>
    <dgm:pt modelId="{79B246D2-F325-4A84-BE94-280A3A9CC400}" type="parTrans" cxnId="{00BB6287-4E99-49B3-8E9B-4D93D6804B92}">
      <dgm:prSet/>
      <dgm:spPr/>
      <dgm:t>
        <a:bodyPr/>
        <a:lstStyle/>
        <a:p>
          <a:endParaRPr lang="en-US"/>
        </a:p>
      </dgm:t>
    </dgm:pt>
    <dgm:pt modelId="{1CF12211-6606-4C84-86B5-657FD35CD388}" type="sibTrans" cxnId="{00BB6287-4E99-49B3-8E9B-4D93D6804B92}">
      <dgm:prSet/>
      <dgm:spPr/>
      <dgm:t>
        <a:bodyPr/>
        <a:lstStyle/>
        <a:p>
          <a:endParaRPr lang="en-US"/>
        </a:p>
      </dgm:t>
    </dgm:pt>
    <dgm:pt modelId="{18F0396C-A264-4D07-BFD8-88627524926B}">
      <dgm:prSet phldrT="[Text]"/>
      <dgm:spPr/>
      <dgm:t>
        <a:bodyPr/>
        <a:lstStyle/>
        <a:p>
          <a:r>
            <a:rPr lang="en-US" dirty="0" smtClean="0">
              <a:effectLst>
                <a:outerShdw blurRad="38100" dist="38100" dir="2700000" algn="tl">
                  <a:srgbClr val="000000">
                    <a:alpha val="43137"/>
                  </a:srgbClr>
                </a:outerShdw>
              </a:effectLst>
              <a:latin typeface="Segoe UI" pitchFamily="34" charset="0"/>
              <a:ea typeface="Segoe UI" pitchFamily="34" charset="0"/>
              <a:cs typeface="Segoe UI" pitchFamily="34" charset="0"/>
            </a:rPr>
            <a:t>Client Side Solutions</a:t>
          </a:r>
          <a:endParaRPr lang="en-US"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dgm:t>
    </dgm:pt>
    <dgm:pt modelId="{4D3B99DA-A11B-4A86-8D99-829E1658D56B}" type="parTrans" cxnId="{B5702821-1D9D-44D9-A56F-33128C44FCDF}">
      <dgm:prSet/>
      <dgm:spPr/>
      <dgm:t>
        <a:bodyPr/>
        <a:lstStyle/>
        <a:p>
          <a:endParaRPr lang="en-US"/>
        </a:p>
      </dgm:t>
    </dgm:pt>
    <dgm:pt modelId="{88749490-BB34-4F4F-8BC1-C27D3ABD12BE}" type="sibTrans" cxnId="{B5702821-1D9D-44D9-A56F-33128C44FCDF}">
      <dgm:prSet/>
      <dgm:spPr/>
      <dgm:t>
        <a:bodyPr/>
        <a:lstStyle/>
        <a:p>
          <a:endParaRPr lang="en-US"/>
        </a:p>
      </dgm:t>
    </dgm:pt>
    <dgm:pt modelId="{48928369-A2E2-4E7A-A326-14BF69087418}">
      <dgm:prSet phldrT="[Text]"/>
      <dgm:spPr/>
      <dgm:t>
        <a:bodyPr/>
        <a:lstStyle/>
        <a:p>
          <a:r>
            <a:rPr lang="en-US" dirty="0" smtClean="0">
              <a:latin typeface="Segoe UI" pitchFamily="34" charset="0"/>
              <a:ea typeface="Segoe UI" pitchFamily="34" charset="0"/>
              <a:cs typeface="Segoe UI" pitchFamily="34" charset="0"/>
            </a:rPr>
            <a:t>Remote provisioning for elements</a:t>
          </a:r>
          <a:endParaRPr lang="en-US" dirty="0">
            <a:latin typeface="Segoe UI" pitchFamily="34" charset="0"/>
            <a:ea typeface="Segoe UI" pitchFamily="34" charset="0"/>
            <a:cs typeface="Segoe UI" pitchFamily="34" charset="0"/>
          </a:endParaRPr>
        </a:p>
      </dgm:t>
    </dgm:pt>
    <dgm:pt modelId="{BCC6EBB4-ECC8-44A2-B5CB-07B9B7150BF0}" type="parTrans" cxnId="{9C71F140-CF06-42CA-AE7A-A63D48EAACE2}">
      <dgm:prSet/>
      <dgm:spPr/>
      <dgm:t>
        <a:bodyPr/>
        <a:lstStyle/>
        <a:p>
          <a:endParaRPr lang="en-US"/>
        </a:p>
      </dgm:t>
    </dgm:pt>
    <dgm:pt modelId="{C21B15F8-E9BE-485A-9F75-C402DAE69318}" type="sibTrans" cxnId="{9C71F140-CF06-42CA-AE7A-A63D48EAACE2}">
      <dgm:prSet/>
      <dgm:spPr/>
      <dgm:t>
        <a:bodyPr/>
        <a:lstStyle/>
        <a:p>
          <a:endParaRPr lang="en-US"/>
        </a:p>
      </dgm:t>
    </dgm:pt>
    <dgm:pt modelId="{894C641E-A83D-4EBB-95D3-0D6AD185F362}">
      <dgm:prSet phldrT="[Text]"/>
      <dgm:spPr/>
      <dgm:t>
        <a:bodyPr/>
        <a:lstStyle/>
        <a:p>
          <a:r>
            <a:rPr lang="en-US" dirty="0" smtClean="0">
              <a:latin typeface="Segoe UI" pitchFamily="34" charset="0"/>
              <a:ea typeface="Segoe UI" pitchFamily="34" charset="0"/>
              <a:cs typeface="Segoe UI" pitchFamily="34" charset="0"/>
            </a:rPr>
            <a:t>Store apps</a:t>
          </a:r>
          <a:endParaRPr lang="en-US" dirty="0">
            <a:latin typeface="Segoe UI" pitchFamily="34" charset="0"/>
            <a:ea typeface="Segoe UI" pitchFamily="34" charset="0"/>
            <a:cs typeface="Segoe UI" pitchFamily="34" charset="0"/>
          </a:endParaRPr>
        </a:p>
      </dgm:t>
    </dgm:pt>
    <dgm:pt modelId="{5A5BFFAE-1AA4-4622-8686-ABCFD9328F9D}" type="parTrans" cxnId="{F32BA2F4-BE0C-48CE-BA7F-80CEAB7FFE2C}">
      <dgm:prSet/>
      <dgm:spPr/>
      <dgm:t>
        <a:bodyPr/>
        <a:lstStyle/>
        <a:p>
          <a:endParaRPr lang="en-US"/>
        </a:p>
      </dgm:t>
    </dgm:pt>
    <dgm:pt modelId="{E5CD2DDC-AB39-4483-895C-4A095197A5BF}" type="sibTrans" cxnId="{F32BA2F4-BE0C-48CE-BA7F-80CEAB7FFE2C}">
      <dgm:prSet/>
      <dgm:spPr/>
      <dgm:t>
        <a:bodyPr/>
        <a:lstStyle/>
        <a:p>
          <a:endParaRPr lang="en-US"/>
        </a:p>
      </dgm:t>
    </dgm:pt>
    <dgm:pt modelId="{E1AA1CB0-4CC9-4D76-B126-BDEDAA124EB1}">
      <dgm:prSet phldrT="[Text]"/>
      <dgm:spPr/>
      <dgm:t>
        <a:bodyPr/>
        <a:lstStyle/>
        <a:p>
          <a:r>
            <a:rPr lang="en-US" dirty="0" smtClean="0">
              <a:latin typeface="Segoe UI" pitchFamily="34" charset="0"/>
              <a:ea typeface="Segoe UI" pitchFamily="34" charset="0"/>
              <a:cs typeface="Segoe UI" pitchFamily="34" charset="0"/>
            </a:rPr>
            <a:t>App catalog based solution</a:t>
          </a:r>
          <a:endParaRPr lang="en-US" dirty="0">
            <a:latin typeface="Segoe UI" pitchFamily="34" charset="0"/>
            <a:ea typeface="Segoe UI" pitchFamily="34" charset="0"/>
            <a:cs typeface="Segoe UI" pitchFamily="34" charset="0"/>
          </a:endParaRPr>
        </a:p>
      </dgm:t>
    </dgm:pt>
    <dgm:pt modelId="{CF51C9DC-1C8C-434A-BF19-6D38A29F1E3D}" type="parTrans" cxnId="{D5EAAC01-1B65-4282-8D2A-9455B059E89E}">
      <dgm:prSet/>
      <dgm:spPr/>
      <dgm:t>
        <a:bodyPr/>
        <a:lstStyle/>
        <a:p>
          <a:endParaRPr lang="en-US"/>
        </a:p>
      </dgm:t>
    </dgm:pt>
    <dgm:pt modelId="{EB6B4F4C-09FF-4EE9-A759-66803155D0A0}" type="sibTrans" cxnId="{D5EAAC01-1B65-4282-8D2A-9455B059E89E}">
      <dgm:prSet/>
      <dgm:spPr/>
      <dgm:t>
        <a:bodyPr/>
        <a:lstStyle/>
        <a:p>
          <a:endParaRPr lang="en-US"/>
        </a:p>
      </dgm:t>
    </dgm:pt>
    <dgm:pt modelId="{89FC8351-6838-4D94-AA45-53D4370CC54B}">
      <dgm:prSet phldrT="[Text]"/>
      <dgm:spPr/>
      <dgm:t>
        <a:bodyPr/>
        <a:lstStyle/>
        <a:p>
          <a:r>
            <a:rPr lang="en-US" dirty="0" smtClean="0">
              <a:latin typeface="Segoe UI" pitchFamily="34" charset="0"/>
              <a:ea typeface="Segoe UI" pitchFamily="34" charset="0"/>
              <a:cs typeface="Segoe UI" pitchFamily="34" charset="0"/>
            </a:rPr>
            <a:t>Custom service applications</a:t>
          </a:r>
          <a:endParaRPr lang="en-US" dirty="0">
            <a:latin typeface="Segoe UI" pitchFamily="34" charset="0"/>
            <a:ea typeface="Segoe UI" pitchFamily="34" charset="0"/>
            <a:cs typeface="Segoe UI" pitchFamily="34" charset="0"/>
          </a:endParaRPr>
        </a:p>
      </dgm:t>
    </dgm:pt>
    <dgm:pt modelId="{544949E7-441A-42DD-BDD1-9CFD163E5624}" type="parTrans" cxnId="{FBACD6D8-0C3C-4F96-B99F-BCC9C0B19B1D}">
      <dgm:prSet/>
      <dgm:spPr/>
      <dgm:t>
        <a:bodyPr/>
        <a:lstStyle/>
        <a:p>
          <a:endParaRPr lang="en-US"/>
        </a:p>
      </dgm:t>
    </dgm:pt>
    <dgm:pt modelId="{B99552ED-70FB-4845-8A1C-2476764BF480}" type="sibTrans" cxnId="{FBACD6D8-0C3C-4F96-B99F-BCC9C0B19B1D}">
      <dgm:prSet/>
      <dgm:spPr/>
      <dgm:t>
        <a:bodyPr/>
        <a:lstStyle/>
        <a:p>
          <a:endParaRPr lang="en-US"/>
        </a:p>
      </dgm:t>
    </dgm:pt>
    <dgm:pt modelId="{203AA408-5D0C-4A6F-8877-27731B1514B7}">
      <dgm:prSet phldrT="[Text]"/>
      <dgm:spPr/>
      <dgm:t>
        <a:bodyPr/>
        <a:lstStyle/>
        <a:p>
          <a:r>
            <a:rPr lang="en-US" dirty="0" smtClean="0">
              <a:latin typeface="Segoe UI" pitchFamily="34" charset="0"/>
              <a:ea typeface="Segoe UI" pitchFamily="34" charset="0"/>
              <a:cs typeface="Segoe UI" pitchFamily="34" charset="0"/>
            </a:rPr>
            <a:t>Custom WCF services</a:t>
          </a:r>
          <a:endParaRPr lang="en-US" dirty="0">
            <a:latin typeface="Segoe UI" pitchFamily="34" charset="0"/>
            <a:ea typeface="Segoe UI" pitchFamily="34" charset="0"/>
            <a:cs typeface="Segoe UI" pitchFamily="34" charset="0"/>
          </a:endParaRPr>
        </a:p>
      </dgm:t>
    </dgm:pt>
    <dgm:pt modelId="{30E5536A-068B-4286-9503-01F68E89F03F}" type="parTrans" cxnId="{47C1BF14-BEB1-40F3-A16B-ABD1AB86BC5A}">
      <dgm:prSet/>
      <dgm:spPr/>
      <dgm:t>
        <a:bodyPr/>
        <a:lstStyle/>
        <a:p>
          <a:endParaRPr lang="en-US"/>
        </a:p>
      </dgm:t>
    </dgm:pt>
    <dgm:pt modelId="{C13EC596-1177-45D3-85FF-7188881F3A3C}" type="sibTrans" cxnId="{47C1BF14-BEB1-40F3-A16B-ABD1AB86BC5A}">
      <dgm:prSet/>
      <dgm:spPr/>
      <dgm:t>
        <a:bodyPr/>
        <a:lstStyle/>
        <a:p>
          <a:endParaRPr lang="en-US"/>
        </a:p>
      </dgm:t>
    </dgm:pt>
    <dgm:pt modelId="{7CE19965-B7CE-4ADC-B540-DFBA7D5EAC48}">
      <dgm:prSet phldrT="[Text]"/>
      <dgm:spPr/>
      <dgm:t>
        <a:bodyPr/>
        <a:lstStyle/>
        <a:p>
          <a:r>
            <a:rPr lang="en-US" dirty="0" smtClean="0">
              <a:latin typeface="Segoe UI" pitchFamily="34" charset="0"/>
              <a:ea typeface="Segoe UI" pitchFamily="34" charset="0"/>
              <a:cs typeface="Segoe UI" pitchFamily="34" charset="0"/>
            </a:rPr>
            <a:t>Platform level customizations to on-premises</a:t>
          </a:r>
          <a:endParaRPr lang="en-US" dirty="0">
            <a:latin typeface="Segoe UI" pitchFamily="34" charset="0"/>
            <a:ea typeface="Segoe UI" pitchFamily="34" charset="0"/>
            <a:cs typeface="Segoe UI" pitchFamily="34" charset="0"/>
          </a:endParaRPr>
        </a:p>
      </dgm:t>
    </dgm:pt>
    <dgm:pt modelId="{29109066-80D6-44B2-84A6-ED79D025D126}" type="parTrans" cxnId="{2B5E2BA6-560C-4534-8BF7-F9F2E44D3295}">
      <dgm:prSet/>
      <dgm:spPr/>
      <dgm:t>
        <a:bodyPr/>
        <a:lstStyle/>
        <a:p>
          <a:endParaRPr lang="en-US"/>
        </a:p>
      </dgm:t>
    </dgm:pt>
    <dgm:pt modelId="{F8480564-05AD-44D4-BA85-6B00208DEAFA}" type="sibTrans" cxnId="{2B5E2BA6-560C-4534-8BF7-F9F2E44D3295}">
      <dgm:prSet/>
      <dgm:spPr/>
      <dgm:t>
        <a:bodyPr/>
        <a:lstStyle/>
        <a:p>
          <a:endParaRPr lang="en-US"/>
        </a:p>
      </dgm:t>
    </dgm:pt>
    <dgm:pt modelId="{CE14AEA9-F8A5-4533-AEFE-F294A418296B}">
      <dgm:prSet phldrT="[Text]"/>
      <dgm:spPr/>
      <dgm:t>
        <a:bodyPr/>
        <a:lstStyle/>
        <a:p>
          <a:r>
            <a:rPr lang="en-US" dirty="0" smtClean="0">
              <a:latin typeface="Segoe UI" pitchFamily="34" charset="0"/>
              <a:ea typeface="Segoe UI" pitchFamily="34" charset="0"/>
              <a:cs typeface="Segoe UI" pitchFamily="34" charset="0"/>
            </a:rPr>
            <a:t>Server side controls as JavaScript on page layouts and master pages</a:t>
          </a:r>
          <a:endParaRPr lang="en-US" dirty="0">
            <a:latin typeface="Segoe UI" pitchFamily="34" charset="0"/>
            <a:ea typeface="Segoe UI" pitchFamily="34" charset="0"/>
            <a:cs typeface="Segoe UI" pitchFamily="34" charset="0"/>
          </a:endParaRPr>
        </a:p>
      </dgm:t>
    </dgm:pt>
    <dgm:pt modelId="{F2D76547-5326-4A32-82F6-4E01DD665930}" type="parTrans" cxnId="{138F4E37-6F3C-43B9-9B92-0646E3E649FC}">
      <dgm:prSet/>
      <dgm:spPr/>
      <dgm:t>
        <a:bodyPr/>
        <a:lstStyle/>
        <a:p>
          <a:endParaRPr lang="en-US"/>
        </a:p>
      </dgm:t>
    </dgm:pt>
    <dgm:pt modelId="{0C948EBC-8CC7-4D60-B57B-40ACD616C646}" type="sibTrans" cxnId="{138F4E37-6F3C-43B9-9B92-0646E3E649FC}">
      <dgm:prSet/>
      <dgm:spPr/>
      <dgm:t>
        <a:bodyPr/>
        <a:lstStyle/>
        <a:p>
          <a:endParaRPr lang="en-US"/>
        </a:p>
      </dgm:t>
    </dgm:pt>
    <dgm:pt modelId="{517DD29E-089C-493F-94DB-41DD473D1297}">
      <dgm:prSet phldrT="[Text]"/>
      <dgm:spPr/>
      <dgm:t>
        <a:bodyPr/>
        <a:lstStyle/>
        <a:p>
          <a:r>
            <a:rPr lang="en-US" dirty="0" smtClean="0">
              <a:latin typeface="Segoe UI" pitchFamily="34" charset="0"/>
              <a:ea typeface="Segoe UI" pitchFamily="34" charset="0"/>
              <a:cs typeface="Segoe UI" pitchFamily="34" charset="0"/>
            </a:rPr>
            <a:t>Embracing un-ghosted model</a:t>
          </a:r>
          <a:endParaRPr lang="en-US" dirty="0">
            <a:latin typeface="Segoe UI" pitchFamily="34" charset="0"/>
            <a:ea typeface="Segoe UI" pitchFamily="34" charset="0"/>
            <a:cs typeface="Segoe UI" pitchFamily="34" charset="0"/>
          </a:endParaRPr>
        </a:p>
      </dgm:t>
    </dgm:pt>
    <dgm:pt modelId="{C5C2632B-92B5-48CA-9D1E-85928B48906E}" type="parTrans" cxnId="{6D5B90CF-C15D-4968-8B37-7D71FBB61C51}">
      <dgm:prSet/>
      <dgm:spPr/>
      <dgm:t>
        <a:bodyPr/>
        <a:lstStyle/>
        <a:p>
          <a:endParaRPr lang="en-US"/>
        </a:p>
      </dgm:t>
    </dgm:pt>
    <dgm:pt modelId="{2BD1B84A-5380-449A-9E69-842BA4008893}" type="sibTrans" cxnId="{6D5B90CF-C15D-4968-8B37-7D71FBB61C51}">
      <dgm:prSet/>
      <dgm:spPr/>
      <dgm:t>
        <a:bodyPr/>
        <a:lstStyle/>
        <a:p>
          <a:endParaRPr lang="en-US"/>
        </a:p>
      </dgm:t>
    </dgm:pt>
    <dgm:pt modelId="{973A7279-8A37-4092-9323-219922A41352}">
      <dgm:prSet phldrT="[Text]"/>
      <dgm:spPr/>
      <dgm:t>
        <a:bodyPr/>
        <a:lstStyle/>
        <a:p>
          <a:r>
            <a:rPr lang="en-US" dirty="0" smtClean="0">
              <a:latin typeface="Segoe UI" pitchFamily="34" charset="0"/>
              <a:ea typeface="Segoe UI" pitchFamily="34" charset="0"/>
              <a:cs typeface="Segoe UI" pitchFamily="34" charset="0"/>
            </a:rPr>
            <a:t>SP App dimension with provider hosted apps to provide new capabilities</a:t>
          </a:r>
          <a:endParaRPr lang="en-US" dirty="0">
            <a:latin typeface="Segoe UI" pitchFamily="34" charset="0"/>
            <a:ea typeface="Segoe UI" pitchFamily="34" charset="0"/>
            <a:cs typeface="Segoe UI" pitchFamily="34" charset="0"/>
          </a:endParaRPr>
        </a:p>
      </dgm:t>
    </dgm:pt>
    <dgm:pt modelId="{A9A3B2BA-5A91-4FD5-B18E-6B824BC8F786}" type="parTrans" cxnId="{22618DCE-CC92-4D42-AA63-714FA6E934A9}">
      <dgm:prSet/>
      <dgm:spPr/>
      <dgm:t>
        <a:bodyPr/>
        <a:lstStyle/>
        <a:p>
          <a:endParaRPr lang="en-US"/>
        </a:p>
      </dgm:t>
    </dgm:pt>
    <dgm:pt modelId="{0B4DA18E-66EB-4528-998D-7214B2592B82}" type="sibTrans" cxnId="{22618DCE-CC92-4D42-AA63-714FA6E934A9}">
      <dgm:prSet/>
      <dgm:spPr/>
      <dgm:t>
        <a:bodyPr/>
        <a:lstStyle/>
        <a:p>
          <a:endParaRPr lang="en-US"/>
        </a:p>
      </dgm:t>
    </dgm:pt>
    <dgm:pt modelId="{06283B16-6FEB-4077-AB9F-15DFBA70C661}">
      <dgm:prSet phldrT="[Text]"/>
      <dgm:spPr/>
      <dgm:t>
        <a:bodyPr/>
        <a:lstStyle/>
        <a:p>
          <a:r>
            <a:rPr lang="en-US" dirty="0" smtClean="0">
              <a:latin typeface="Segoe UI" pitchFamily="34" charset="0"/>
              <a:ea typeface="Segoe UI" pitchFamily="34" charset="0"/>
              <a:cs typeface="Segoe UI" pitchFamily="34" charset="0"/>
            </a:rPr>
            <a:t>Packaged reusable solutions built for specific functionality</a:t>
          </a:r>
          <a:endParaRPr lang="en-US" dirty="0">
            <a:latin typeface="Segoe UI" pitchFamily="34" charset="0"/>
            <a:ea typeface="Segoe UI" pitchFamily="34" charset="0"/>
            <a:cs typeface="Segoe UI" pitchFamily="34" charset="0"/>
          </a:endParaRPr>
        </a:p>
      </dgm:t>
    </dgm:pt>
    <dgm:pt modelId="{064CBD07-976A-4790-9C6F-DAFBBACF7157}" type="parTrans" cxnId="{A91D8FD0-3551-4798-83E9-AE96C56CF824}">
      <dgm:prSet/>
      <dgm:spPr/>
      <dgm:t>
        <a:bodyPr/>
        <a:lstStyle/>
        <a:p>
          <a:endParaRPr lang="en-US"/>
        </a:p>
      </dgm:t>
    </dgm:pt>
    <dgm:pt modelId="{F9238DD1-E5A4-4F62-94FF-4C1FD9FCD328}" type="sibTrans" cxnId="{A91D8FD0-3551-4798-83E9-AE96C56CF824}">
      <dgm:prSet/>
      <dgm:spPr/>
      <dgm:t>
        <a:bodyPr/>
        <a:lstStyle/>
        <a:p>
          <a:endParaRPr lang="en-US"/>
        </a:p>
      </dgm:t>
    </dgm:pt>
    <dgm:pt modelId="{77E3836B-F091-4146-AA31-CB4D986C9D6E}">
      <dgm:prSet phldrT="[Text]"/>
      <dgm:spPr/>
      <dgm:t>
        <a:bodyPr/>
        <a:lstStyle/>
        <a:p>
          <a:r>
            <a:rPr lang="en-US" dirty="0" smtClean="0">
              <a:latin typeface="Segoe UI" pitchFamily="34" charset="0"/>
              <a:ea typeface="Segoe UI" pitchFamily="34" charset="0"/>
              <a:cs typeface="Segoe UI" pitchFamily="34" charset="0"/>
            </a:rPr>
            <a:t>SharePoint customizations, not customer specific customizations</a:t>
          </a:r>
          <a:endParaRPr lang="en-US" dirty="0">
            <a:latin typeface="Segoe UI" pitchFamily="34" charset="0"/>
            <a:ea typeface="Segoe UI" pitchFamily="34" charset="0"/>
            <a:cs typeface="Segoe UI" pitchFamily="34" charset="0"/>
          </a:endParaRPr>
        </a:p>
      </dgm:t>
    </dgm:pt>
    <dgm:pt modelId="{C622069F-D5E5-48D2-AEF4-8E2126D549DF}" type="parTrans" cxnId="{42760E53-4AFA-41CA-B509-387F58AEF538}">
      <dgm:prSet/>
      <dgm:spPr/>
      <dgm:t>
        <a:bodyPr/>
        <a:lstStyle/>
        <a:p>
          <a:endParaRPr lang="en-US"/>
        </a:p>
      </dgm:t>
    </dgm:pt>
    <dgm:pt modelId="{B22E0CD8-B0A8-4FAA-B093-47EB3E4A8A63}" type="sibTrans" cxnId="{42760E53-4AFA-41CA-B509-387F58AEF538}">
      <dgm:prSet/>
      <dgm:spPr/>
      <dgm:t>
        <a:bodyPr/>
        <a:lstStyle/>
        <a:p>
          <a:endParaRPr lang="en-US"/>
        </a:p>
      </dgm:t>
    </dgm:pt>
    <dgm:pt modelId="{88911F12-7A3C-416A-A0FC-50F170A21732}">
      <dgm:prSet phldrT="[Text]"/>
      <dgm:spPr/>
      <dgm:t>
        <a:bodyPr/>
        <a:lstStyle/>
        <a:p>
          <a:r>
            <a:rPr lang="en-US" dirty="0" smtClean="0">
              <a:latin typeface="Segoe UI" pitchFamily="34" charset="0"/>
              <a:ea typeface="Segoe UI" pitchFamily="34" charset="0"/>
              <a:cs typeface="Segoe UI" pitchFamily="34" charset="0"/>
            </a:rPr>
            <a:t>Customer specific customizations</a:t>
          </a:r>
          <a:endParaRPr lang="en-US" dirty="0">
            <a:latin typeface="Segoe UI" pitchFamily="34" charset="0"/>
            <a:ea typeface="Segoe UI" pitchFamily="34" charset="0"/>
            <a:cs typeface="Segoe UI" pitchFamily="34" charset="0"/>
          </a:endParaRPr>
        </a:p>
      </dgm:t>
    </dgm:pt>
    <dgm:pt modelId="{790E5D4D-070D-4F1D-908F-BB12AF965245}" type="parTrans" cxnId="{182582F5-CA3A-4E9A-8D74-6D91B1C6C703}">
      <dgm:prSet/>
      <dgm:spPr/>
      <dgm:t>
        <a:bodyPr/>
        <a:lstStyle/>
        <a:p>
          <a:endParaRPr lang="en-US"/>
        </a:p>
      </dgm:t>
    </dgm:pt>
    <dgm:pt modelId="{E2341D2E-A7A2-454B-AA6E-476320A79FE5}" type="sibTrans" cxnId="{182582F5-CA3A-4E9A-8D74-6D91B1C6C703}">
      <dgm:prSet/>
      <dgm:spPr/>
      <dgm:t>
        <a:bodyPr/>
        <a:lstStyle/>
        <a:p>
          <a:endParaRPr lang="en-US"/>
        </a:p>
      </dgm:t>
    </dgm:pt>
    <dgm:pt modelId="{64FC4C3C-105D-4227-823A-56FC988FC1ED}">
      <dgm:prSet phldrT="[Text]"/>
      <dgm:spPr/>
      <dgm:t>
        <a:bodyPr/>
        <a:lstStyle/>
        <a:p>
          <a:endParaRPr lang="en-US" dirty="0">
            <a:latin typeface="Segoe UI" pitchFamily="34" charset="0"/>
            <a:ea typeface="Segoe UI" pitchFamily="34" charset="0"/>
            <a:cs typeface="Segoe UI" pitchFamily="34" charset="0"/>
          </a:endParaRPr>
        </a:p>
      </dgm:t>
    </dgm:pt>
    <dgm:pt modelId="{BCAF2DF1-9832-4EFD-900B-124AFE5363DB}" type="parTrans" cxnId="{21A8D907-44B2-4051-8990-6595C8155D35}">
      <dgm:prSet/>
      <dgm:spPr/>
      <dgm:t>
        <a:bodyPr/>
        <a:lstStyle/>
        <a:p>
          <a:endParaRPr lang="en-US"/>
        </a:p>
      </dgm:t>
    </dgm:pt>
    <dgm:pt modelId="{DDB953E4-8AB1-46F0-89BC-72F0A38E8313}" type="sibTrans" cxnId="{21A8D907-44B2-4051-8990-6595C8155D35}">
      <dgm:prSet/>
      <dgm:spPr/>
      <dgm:t>
        <a:bodyPr/>
        <a:lstStyle/>
        <a:p>
          <a:endParaRPr lang="en-US"/>
        </a:p>
      </dgm:t>
    </dgm:pt>
    <dgm:pt modelId="{AE1E38E1-E9F4-4CF8-AF52-FDA4C5F14FC9}">
      <dgm:prSet phldrT="[Text]"/>
      <dgm:spPr/>
      <dgm:t>
        <a:bodyPr/>
        <a:lstStyle/>
        <a:p>
          <a:r>
            <a:rPr lang="en-US" dirty="0" smtClean="0">
              <a:latin typeface="Segoe UI" pitchFamily="34" charset="0"/>
              <a:ea typeface="Segoe UI" pitchFamily="34" charset="0"/>
              <a:cs typeface="Segoe UI" pitchFamily="34" charset="0"/>
            </a:rPr>
            <a:t>Not only for market place or store, but also as platform for customer specific customizations</a:t>
          </a:r>
          <a:endParaRPr lang="en-US" dirty="0">
            <a:latin typeface="Segoe UI" pitchFamily="34" charset="0"/>
            <a:ea typeface="Segoe UI" pitchFamily="34" charset="0"/>
            <a:cs typeface="Segoe UI" pitchFamily="34" charset="0"/>
          </a:endParaRPr>
        </a:p>
      </dgm:t>
    </dgm:pt>
    <dgm:pt modelId="{FAE1BBCD-E8E0-4661-9829-3E1DED303B06}" type="parTrans" cxnId="{0FC94AFA-BD5F-4CC9-B75C-2F757CE6872A}">
      <dgm:prSet/>
      <dgm:spPr/>
      <dgm:t>
        <a:bodyPr/>
        <a:lstStyle/>
        <a:p>
          <a:endParaRPr lang="en-US"/>
        </a:p>
      </dgm:t>
    </dgm:pt>
    <dgm:pt modelId="{22C045B5-B783-49C7-B770-CBFF661ECCE8}" type="sibTrans" cxnId="{0FC94AFA-BD5F-4CC9-B75C-2F757CE6872A}">
      <dgm:prSet/>
      <dgm:spPr/>
      <dgm:t>
        <a:bodyPr/>
        <a:lstStyle/>
        <a:p>
          <a:endParaRPr lang="en-US"/>
        </a:p>
      </dgm:t>
    </dgm:pt>
    <dgm:pt modelId="{D9173271-2792-41B0-9FB6-9AE9738E571F}" type="pres">
      <dgm:prSet presAssocID="{F2A3EFBE-D152-4C96-8777-AB1862609997}" presName="Name0" presStyleCnt="0">
        <dgm:presLayoutVars>
          <dgm:dir/>
          <dgm:animLvl val="lvl"/>
          <dgm:resizeHandles val="exact"/>
        </dgm:presLayoutVars>
      </dgm:prSet>
      <dgm:spPr/>
      <dgm:t>
        <a:bodyPr/>
        <a:lstStyle/>
        <a:p>
          <a:endParaRPr lang="en-US"/>
        </a:p>
      </dgm:t>
    </dgm:pt>
    <dgm:pt modelId="{8073F846-8987-4DCB-B978-4B5C318D4451}" type="pres">
      <dgm:prSet presAssocID="{D3F22B3D-9770-43AA-A1EB-A2A9DC6605A9}" presName="composite" presStyleCnt="0"/>
      <dgm:spPr/>
      <dgm:t>
        <a:bodyPr/>
        <a:lstStyle/>
        <a:p>
          <a:endParaRPr lang="en-US"/>
        </a:p>
      </dgm:t>
    </dgm:pt>
    <dgm:pt modelId="{61E6996F-FAB0-4C07-ADCA-3EDB9B6C1B60}" type="pres">
      <dgm:prSet presAssocID="{D3F22B3D-9770-43AA-A1EB-A2A9DC6605A9}" presName="parTx" presStyleLbl="alignNode1" presStyleIdx="0" presStyleCnt="3">
        <dgm:presLayoutVars>
          <dgm:chMax val="0"/>
          <dgm:chPref val="0"/>
          <dgm:bulletEnabled val="1"/>
        </dgm:presLayoutVars>
      </dgm:prSet>
      <dgm:spPr/>
      <dgm:t>
        <a:bodyPr/>
        <a:lstStyle/>
        <a:p>
          <a:endParaRPr lang="en-US"/>
        </a:p>
      </dgm:t>
    </dgm:pt>
    <dgm:pt modelId="{16C0A052-62DA-4A3B-BA0C-E09755F8AABD}" type="pres">
      <dgm:prSet presAssocID="{D3F22B3D-9770-43AA-A1EB-A2A9DC6605A9}" presName="desTx" presStyleLbl="alignAccFollowNode1" presStyleIdx="0" presStyleCnt="3" custLinFactNeighborX="-23283" custLinFactNeighborY="458">
        <dgm:presLayoutVars>
          <dgm:bulletEnabled val="1"/>
        </dgm:presLayoutVars>
      </dgm:prSet>
      <dgm:spPr/>
      <dgm:t>
        <a:bodyPr/>
        <a:lstStyle/>
        <a:p>
          <a:endParaRPr lang="en-US"/>
        </a:p>
      </dgm:t>
    </dgm:pt>
    <dgm:pt modelId="{CC06C43B-81ED-4335-B593-5B220083DC7E}" type="pres">
      <dgm:prSet presAssocID="{CCC1A30E-87CE-4ECE-B813-125F911B4C67}" presName="space" presStyleCnt="0"/>
      <dgm:spPr/>
      <dgm:t>
        <a:bodyPr/>
        <a:lstStyle/>
        <a:p>
          <a:endParaRPr lang="en-US"/>
        </a:p>
      </dgm:t>
    </dgm:pt>
    <dgm:pt modelId="{CD88C85A-7321-410B-AAC7-1BB550DB0261}" type="pres">
      <dgm:prSet presAssocID="{18F0396C-A264-4D07-BFD8-88627524926B}" presName="composite" presStyleCnt="0"/>
      <dgm:spPr/>
      <dgm:t>
        <a:bodyPr/>
        <a:lstStyle/>
        <a:p>
          <a:endParaRPr lang="en-US"/>
        </a:p>
      </dgm:t>
    </dgm:pt>
    <dgm:pt modelId="{A30E9832-11BE-427E-AA20-FB19A460AFB8}" type="pres">
      <dgm:prSet presAssocID="{18F0396C-A264-4D07-BFD8-88627524926B}" presName="parTx" presStyleLbl="alignNode1" presStyleIdx="1" presStyleCnt="3">
        <dgm:presLayoutVars>
          <dgm:chMax val="0"/>
          <dgm:chPref val="0"/>
          <dgm:bulletEnabled val="1"/>
        </dgm:presLayoutVars>
      </dgm:prSet>
      <dgm:spPr/>
      <dgm:t>
        <a:bodyPr/>
        <a:lstStyle/>
        <a:p>
          <a:endParaRPr lang="en-US"/>
        </a:p>
      </dgm:t>
    </dgm:pt>
    <dgm:pt modelId="{C0FABB9A-5F48-479E-9874-1253769D5136}" type="pres">
      <dgm:prSet presAssocID="{18F0396C-A264-4D07-BFD8-88627524926B}" presName="desTx" presStyleLbl="alignAccFollowNode1" presStyleIdx="1" presStyleCnt="3">
        <dgm:presLayoutVars>
          <dgm:bulletEnabled val="1"/>
        </dgm:presLayoutVars>
      </dgm:prSet>
      <dgm:spPr/>
      <dgm:t>
        <a:bodyPr/>
        <a:lstStyle/>
        <a:p>
          <a:endParaRPr lang="en-US"/>
        </a:p>
      </dgm:t>
    </dgm:pt>
    <dgm:pt modelId="{DE93CCDD-7AE4-4355-A61F-F3854169B8B2}" type="pres">
      <dgm:prSet presAssocID="{88749490-BB34-4F4F-8BC1-C27D3ABD12BE}" presName="space" presStyleCnt="0"/>
      <dgm:spPr/>
      <dgm:t>
        <a:bodyPr/>
        <a:lstStyle/>
        <a:p>
          <a:endParaRPr lang="en-US"/>
        </a:p>
      </dgm:t>
    </dgm:pt>
    <dgm:pt modelId="{B4FC05DB-C57C-425B-9F66-10976F6CF9C6}" type="pres">
      <dgm:prSet presAssocID="{894C641E-A83D-4EBB-95D3-0D6AD185F362}" presName="composite" presStyleCnt="0"/>
      <dgm:spPr/>
      <dgm:t>
        <a:bodyPr/>
        <a:lstStyle/>
        <a:p>
          <a:endParaRPr lang="en-US"/>
        </a:p>
      </dgm:t>
    </dgm:pt>
    <dgm:pt modelId="{30BD99D3-91C9-47CE-8CDD-B244DF80A3D1}" type="pres">
      <dgm:prSet presAssocID="{894C641E-A83D-4EBB-95D3-0D6AD185F362}" presName="parTx" presStyleLbl="alignNode1" presStyleIdx="2" presStyleCnt="3">
        <dgm:presLayoutVars>
          <dgm:chMax val="0"/>
          <dgm:chPref val="0"/>
          <dgm:bulletEnabled val="1"/>
        </dgm:presLayoutVars>
      </dgm:prSet>
      <dgm:spPr/>
      <dgm:t>
        <a:bodyPr/>
        <a:lstStyle/>
        <a:p>
          <a:endParaRPr lang="en-US"/>
        </a:p>
      </dgm:t>
    </dgm:pt>
    <dgm:pt modelId="{8BE1DD3E-3025-49F8-B195-40AD3402D91D}" type="pres">
      <dgm:prSet presAssocID="{894C641E-A83D-4EBB-95D3-0D6AD185F362}" presName="desTx" presStyleLbl="alignAccFollowNode1" presStyleIdx="2" presStyleCnt="3">
        <dgm:presLayoutVars>
          <dgm:bulletEnabled val="1"/>
        </dgm:presLayoutVars>
      </dgm:prSet>
      <dgm:spPr/>
      <dgm:t>
        <a:bodyPr/>
        <a:lstStyle/>
        <a:p>
          <a:endParaRPr lang="en-US"/>
        </a:p>
      </dgm:t>
    </dgm:pt>
  </dgm:ptLst>
  <dgm:cxnLst>
    <dgm:cxn modelId="{6D5B90CF-C15D-4968-8B37-7D71FBB61C51}" srcId="{18F0396C-A264-4D07-BFD8-88627524926B}" destId="{517DD29E-089C-493F-94DB-41DD473D1297}" srcOrd="2" destOrd="0" parTransId="{C5C2632B-92B5-48CA-9D1E-85928B48906E}" sibTransId="{2BD1B84A-5380-449A-9E69-842BA4008893}"/>
    <dgm:cxn modelId="{67ED36E0-DFD0-4693-BD6D-40173A8664BA}" srcId="{F2A3EFBE-D152-4C96-8777-AB1862609997}" destId="{D3F22B3D-9770-43AA-A1EB-A2A9DC6605A9}" srcOrd="0" destOrd="0" parTransId="{917A7B8F-4875-416B-8554-6A36FC9E939B}" sibTransId="{CCC1A30E-87CE-4ECE-B813-125F911B4C67}"/>
    <dgm:cxn modelId="{D5EAAC01-1B65-4282-8D2A-9455B059E89E}" srcId="{894C641E-A83D-4EBB-95D3-0D6AD185F362}" destId="{E1AA1CB0-4CC9-4D76-B126-BDEDAA124EB1}" srcOrd="0" destOrd="0" parTransId="{CF51C9DC-1C8C-434A-BF19-6D38A29F1E3D}" sibTransId="{EB6B4F4C-09FF-4EE9-A759-66803155D0A0}"/>
    <dgm:cxn modelId="{9C71F140-CF06-42CA-AE7A-A63D48EAACE2}" srcId="{18F0396C-A264-4D07-BFD8-88627524926B}" destId="{48928369-A2E2-4E7A-A326-14BF69087418}" srcOrd="1" destOrd="0" parTransId="{BCC6EBB4-ECC8-44A2-B5CB-07B9B7150BF0}" sibTransId="{C21B15F8-E9BE-485A-9F75-C402DAE69318}"/>
    <dgm:cxn modelId="{0FC94AFA-BD5F-4CC9-B75C-2F757CE6872A}" srcId="{894C641E-A83D-4EBB-95D3-0D6AD185F362}" destId="{AE1E38E1-E9F4-4CF8-AF52-FDA4C5F14FC9}" srcOrd="2" destOrd="0" parTransId="{FAE1BBCD-E8E0-4661-9829-3E1DED303B06}" sibTransId="{22C045B5-B783-49C7-B770-CBFF661ECCE8}"/>
    <dgm:cxn modelId="{7285114B-BE7F-45ED-A0F3-97AA8F93C299}" type="presOf" srcId="{48928369-A2E2-4E7A-A326-14BF69087418}" destId="{C0FABB9A-5F48-479E-9874-1253769D5136}" srcOrd="0" destOrd="1" presId="urn:microsoft.com/office/officeart/2005/8/layout/hList1"/>
    <dgm:cxn modelId="{D292985E-2B7E-4BED-A0D1-5D1991671BB5}" type="presOf" srcId="{64FC4C3C-105D-4227-823A-56FC988FC1ED}" destId="{8BE1DD3E-3025-49F8-B195-40AD3402D91D}" srcOrd="0" destOrd="3" presId="urn:microsoft.com/office/officeart/2005/8/layout/hList1"/>
    <dgm:cxn modelId="{47C1BF14-BEB1-40F3-A16B-ABD1AB86BC5A}" srcId="{D3F22B3D-9770-43AA-A1EB-A2A9DC6605A9}" destId="{203AA408-5D0C-4A6F-8877-27731B1514B7}" srcOrd="3" destOrd="0" parTransId="{30E5536A-068B-4286-9503-01F68E89F03F}" sibTransId="{C13EC596-1177-45D3-85FF-7188881F3A3C}"/>
    <dgm:cxn modelId="{CDB7D65E-701A-4D84-8056-C7C32211221D}" type="presOf" srcId="{203AA408-5D0C-4A6F-8877-27731B1514B7}" destId="{16C0A052-62DA-4A3B-BA0C-E09755F8AABD}" srcOrd="0" destOrd="3" presId="urn:microsoft.com/office/officeart/2005/8/layout/hList1"/>
    <dgm:cxn modelId="{4C988D57-AD93-446A-A0CB-BE17179029EC}" type="presOf" srcId="{89FC8351-6838-4D94-AA45-53D4370CC54B}" destId="{16C0A052-62DA-4A3B-BA0C-E09755F8AABD}" srcOrd="0" destOrd="2" presId="urn:microsoft.com/office/officeart/2005/8/layout/hList1"/>
    <dgm:cxn modelId="{6A9A6586-4E63-4071-A8A4-255FC855D91C}" type="presOf" srcId="{77E3836B-F091-4146-AA31-CB4D986C9D6E}" destId="{16C0A052-62DA-4A3B-BA0C-E09755F8AABD}" srcOrd="0" destOrd="4" presId="urn:microsoft.com/office/officeart/2005/8/layout/hList1"/>
    <dgm:cxn modelId="{00BB6287-4E99-49B3-8E9B-4D93D6804B92}" srcId="{D3F22B3D-9770-43AA-A1EB-A2A9DC6605A9}" destId="{9DA0D8F9-C4E6-4D9C-A2E4-269C0038FA05}" srcOrd="0" destOrd="0" parTransId="{79B246D2-F325-4A84-BE94-280A3A9CC400}" sibTransId="{1CF12211-6606-4C84-86B5-657FD35CD388}"/>
    <dgm:cxn modelId="{1F9AAFA7-A719-411B-8992-B1A4B1143E58}" type="presOf" srcId="{7CE19965-B7CE-4ADC-B540-DFBA7D5EAC48}" destId="{16C0A052-62DA-4A3B-BA0C-E09755F8AABD}" srcOrd="0" destOrd="1" presId="urn:microsoft.com/office/officeart/2005/8/layout/hList1"/>
    <dgm:cxn modelId="{22618DCE-CC92-4D42-AA63-714FA6E934A9}" srcId="{18F0396C-A264-4D07-BFD8-88627524926B}" destId="{973A7279-8A37-4092-9323-219922A41352}" srcOrd="3" destOrd="0" parTransId="{A9A3B2BA-5A91-4FD5-B18E-6B824BC8F786}" sibTransId="{0B4DA18E-66EB-4528-998D-7214B2592B82}"/>
    <dgm:cxn modelId="{BC04A7A2-3FFC-4B65-83F1-610C8318DC84}" type="presOf" srcId="{88911F12-7A3C-416A-A0FC-50F170A21732}" destId="{C0FABB9A-5F48-479E-9874-1253769D5136}" srcOrd="0" destOrd="4" presId="urn:microsoft.com/office/officeart/2005/8/layout/hList1"/>
    <dgm:cxn modelId="{ACD7DFFF-2ADE-4C57-99D4-9263E7F343E8}" type="presOf" srcId="{F2A3EFBE-D152-4C96-8777-AB1862609997}" destId="{D9173271-2792-41B0-9FB6-9AE9738E571F}" srcOrd="0" destOrd="0" presId="urn:microsoft.com/office/officeart/2005/8/layout/hList1"/>
    <dgm:cxn modelId="{B5702821-1D9D-44D9-A56F-33128C44FCDF}" srcId="{F2A3EFBE-D152-4C96-8777-AB1862609997}" destId="{18F0396C-A264-4D07-BFD8-88627524926B}" srcOrd="1" destOrd="0" parTransId="{4D3B99DA-A11B-4A86-8D99-829E1658D56B}" sibTransId="{88749490-BB34-4F4F-8BC1-C27D3ABD12BE}"/>
    <dgm:cxn modelId="{7C0F8A7E-D76A-49EB-A1B4-E12C5C612438}" type="presOf" srcId="{E1AA1CB0-4CC9-4D76-B126-BDEDAA124EB1}" destId="{8BE1DD3E-3025-49F8-B195-40AD3402D91D}" srcOrd="0" destOrd="0" presId="urn:microsoft.com/office/officeart/2005/8/layout/hList1"/>
    <dgm:cxn modelId="{FC24C603-A558-4826-AB7F-E43F25ABEECF}" type="presOf" srcId="{894C641E-A83D-4EBB-95D3-0D6AD185F362}" destId="{30BD99D3-91C9-47CE-8CDD-B244DF80A3D1}" srcOrd="0" destOrd="0" presId="urn:microsoft.com/office/officeart/2005/8/layout/hList1"/>
    <dgm:cxn modelId="{346526FE-384A-4CC1-B118-30FD0C0559F1}" type="presOf" srcId="{517DD29E-089C-493F-94DB-41DD473D1297}" destId="{C0FABB9A-5F48-479E-9874-1253769D5136}" srcOrd="0" destOrd="2" presId="urn:microsoft.com/office/officeart/2005/8/layout/hList1"/>
    <dgm:cxn modelId="{182582F5-CA3A-4E9A-8D74-6D91B1C6C703}" srcId="{18F0396C-A264-4D07-BFD8-88627524926B}" destId="{88911F12-7A3C-416A-A0FC-50F170A21732}" srcOrd="4" destOrd="0" parTransId="{790E5D4D-070D-4F1D-908F-BB12AF965245}" sibTransId="{E2341D2E-A7A2-454B-AA6E-476320A79FE5}"/>
    <dgm:cxn modelId="{C628A6AD-C7CB-40BE-B839-28E5C6022A79}" type="presOf" srcId="{AE1E38E1-E9F4-4CF8-AF52-FDA4C5F14FC9}" destId="{8BE1DD3E-3025-49F8-B195-40AD3402D91D}" srcOrd="0" destOrd="2" presId="urn:microsoft.com/office/officeart/2005/8/layout/hList1"/>
    <dgm:cxn modelId="{DC201C1F-C2D8-4787-A559-5C55AD06F50B}" type="presOf" srcId="{9DA0D8F9-C4E6-4D9C-A2E4-269C0038FA05}" destId="{16C0A052-62DA-4A3B-BA0C-E09755F8AABD}" srcOrd="0" destOrd="0" presId="urn:microsoft.com/office/officeart/2005/8/layout/hList1"/>
    <dgm:cxn modelId="{AB6C1188-6A0D-46D9-B71E-1CBB641C851C}" type="presOf" srcId="{18F0396C-A264-4D07-BFD8-88627524926B}" destId="{A30E9832-11BE-427E-AA20-FB19A460AFB8}" srcOrd="0" destOrd="0" presId="urn:microsoft.com/office/officeart/2005/8/layout/hList1"/>
    <dgm:cxn modelId="{2B5E2BA6-560C-4534-8BF7-F9F2E44D3295}" srcId="{D3F22B3D-9770-43AA-A1EB-A2A9DC6605A9}" destId="{7CE19965-B7CE-4ADC-B540-DFBA7D5EAC48}" srcOrd="1" destOrd="0" parTransId="{29109066-80D6-44B2-84A6-ED79D025D126}" sibTransId="{F8480564-05AD-44D4-BA85-6B00208DEAFA}"/>
    <dgm:cxn modelId="{42760E53-4AFA-41CA-B509-387F58AEF538}" srcId="{D3F22B3D-9770-43AA-A1EB-A2A9DC6605A9}" destId="{77E3836B-F091-4146-AA31-CB4D986C9D6E}" srcOrd="4" destOrd="0" parTransId="{C622069F-D5E5-48D2-AEF4-8E2126D549DF}" sibTransId="{B22E0CD8-B0A8-4FAA-B093-47EB3E4A8A63}"/>
    <dgm:cxn modelId="{138F4E37-6F3C-43B9-9B92-0646E3E649FC}" srcId="{18F0396C-A264-4D07-BFD8-88627524926B}" destId="{CE14AEA9-F8A5-4533-AEFE-F294A418296B}" srcOrd="0" destOrd="0" parTransId="{F2D76547-5326-4A32-82F6-4E01DD665930}" sibTransId="{0C948EBC-8CC7-4D60-B57B-40ACD616C646}"/>
    <dgm:cxn modelId="{21A8D907-44B2-4051-8990-6595C8155D35}" srcId="{894C641E-A83D-4EBB-95D3-0D6AD185F362}" destId="{64FC4C3C-105D-4227-823A-56FC988FC1ED}" srcOrd="3" destOrd="0" parTransId="{BCAF2DF1-9832-4EFD-900B-124AFE5363DB}" sibTransId="{DDB953E4-8AB1-46F0-89BC-72F0A38E8313}"/>
    <dgm:cxn modelId="{A8ADAA09-6971-4D6C-8224-D77C1B96708B}" type="presOf" srcId="{973A7279-8A37-4092-9323-219922A41352}" destId="{C0FABB9A-5F48-479E-9874-1253769D5136}" srcOrd="0" destOrd="3" presId="urn:microsoft.com/office/officeart/2005/8/layout/hList1"/>
    <dgm:cxn modelId="{FCA2700A-9959-404A-A795-2899BD6F4DE0}" type="presOf" srcId="{D3F22B3D-9770-43AA-A1EB-A2A9DC6605A9}" destId="{61E6996F-FAB0-4C07-ADCA-3EDB9B6C1B60}" srcOrd="0" destOrd="0" presId="urn:microsoft.com/office/officeart/2005/8/layout/hList1"/>
    <dgm:cxn modelId="{F32E7568-8C92-47FA-9909-5458656D9D7A}" type="presOf" srcId="{06283B16-6FEB-4077-AB9F-15DFBA70C661}" destId="{8BE1DD3E-3025-49F8-B195-40AD3402D91D}" srcOrd="0" destOrd="1" presId="urn:microsoft.com/office/officeart/2005/8/layout/hList1"/>
    <dgm:cxn modelId="{A91D8FD0-3551-4798-83E9-AE96C56CF824}" srcId="{894C641E-A83D-4EBB-95D3-0D6AD185F362}" destId="{06283B16-6FEB-4077-AB9F-15DFBA70C661}" srcOrd="1" destOrd="0" parTransId="{064CBD07-976A-4790-9C6F-DAFBBACF7157}" sibTransId="{F9238DD1-E5A4-4F62-94FF-4C1FD9FCD328}"/>
    <dgm:cxn modelId="{F32BA2F4-BE0C-48CE-BA7F-80CEAB7FFE2C}" srcId="{F2A3EFBE-D152-4C96-8777-AB1862609997}" destId="{894C641E-A83D-4EBB-95D3-0D6AD185F362}" srcOrd="2" destOrd="0" parTransId="{5A5BFFAE-1AA4-4622-8686-ABCFD9328F9D}" sibTransId="{E5CD2DDC-AB39-4483-895C-4A095197A5BF}"/>
    <dgm:cxn modelId="{A9A3B3B7-5FD4-49C9-B9AC-50C3C24625E3}" type="presOf" srcId="{CE14AEA9-F8A5-4533-AEFE-F294A418296B}" destId="{C0FABB9A-5F48-479E-9874-1253769D5136}" srcOrd="0" destOrd="0" presId="urn:microsoft.com/office/officeart/2005/8/layout/hList1"/>
    <dgm:cxn modelId="{FBACD6D8-0C3C-4F96-B99F-BCC9C0B19B1D}" srcId="{D3F22B3D-9770-43AA-A1EB-A2A9DC6605A9}" destId="{89FC8351-6838-4D94-AA45-53D4370CC54B}" srcOrd="2" destOrd="0" parTransId="{544949E7-441A-42DD-BDD1-9CFD163E5624}" sibTransId="{B99552ED-70FB-4845-8A1C-2476764BF480}"/>
    <dgm:cxn modelId="{8957801A-00A1-46FD-A602-4A281D3D615C}" type="presParOf" srcId="{D9173271-2792-41B0-9FB6-9AE9738E571F}" destId="{8073F846-8987-4DCB-B978-4B5C318D4451}" srcOrd="0" destOrd="0" presId="urn:microsoft.com/office/officeart/2005/8/layout/hList1"/>
    <dgm:cxn modelId="{61A25B23-CC19-4638-BAD2-73C8B6D9B303}" type="presParOf" srcId="{8073F846-8987-4DCB-B978-4B5C318D4451}" destId="{61E6996F-FAB0-4C07-ADCA-3EDB9B6C1B60}" srcOrd="0" destOrd="0" presId="urn:microsoft.com/office/officeart/2005/8/layout/hList1"/>
    <dgm:cxn modelId="{24E772F0-0290-4570-A0DC-7FC294C22B3E}" type="presParOf" srcId="{8073F846-8987-4DCB-B978-4B5C318D4451}" destId="{16C0A052-62DA-4A3B-BA0C-E09755F8AABD}" srcOrd="1" destOrd="0" presId="urn:microsoft.com/office/officeart/2005/8/layout/hList1"/>
    <dgm:cxn modelId="{1E36FA91-66E4-454A-A2FF-5712FDE26118}" type="presParOf" srcId="{D9173271-2792-41B0-9FB6-9AE9738E571F}" destId="{CC06C43B-81ED-4335-B593-5B220083DC7E}" srcOrd="1" destOrd="0" presId="urn:microsoft.com/office/officeart/2005/8/layout/hList1"/>
    <dgm:cxn modelId="{6FC950B2-16E8-4D06-B30E-09894835ADCD}" type="presParOf" srcId="{D9173271-2792-41B0-9FB6-9AE9738E571F}" destId="{CD88C85A-7321-410B-AAC7-1BB550DB0261}" srcOrd="2" destOrd="0" presId="urn:microsoft.com/office/officeart/2005/8/layout/hList1"/>
    <dgm:cxn modelId="{15AF8139-8915-4E50-B236-4EF1A77E42EA}" type="presParOf" srcId="{CD88C85A-7321-410B-AAC7-1BB550DB0261}" destId="{A30E9832-11BE-427E-AA20-FB19A460AFB8}" srcOrd="0" destOrd="0" presId="urn:microsoft.com/office/officeart/2005/8/layout/hList1"/>
    <dgm:cxn modelId="{24CBA512-20BD-4C3A-A6B1-738658AA1103}" type="presParOf" srcId="{CD88C85A-7321-410B-AAC7-1BB550DB0261}" destId="{C0FABB9A-5F48-479E-9874-1253769D5136}" srcOrd="1" destOrd="0" presId="urn:microsoft.com/office/officeart/2005/8/layout/hList1"/>
    <dgm:cxn modelId="{444152F3-78E7-4C5C-8F17-1065B7B0AB4D}" type="presParOf" srcId="{D9173271-2792-41B0-9FB6-9AE9738E571F}" destId="{DE93CCDD-7AE4-4355-A61F-F3854169B8B2}" srcOrd="3" destOrd="0" presId="urn:microsoft.com/office/officeart/2005/8/layout/hList1"/>
    <dgm:cxn modelId="{A8F57A29-5023-47F4-AA26-CCC93FAF5FEA}" type="presParOf" srcId="{D9173271-2792-41B0-9FB6-9AE9738E571F}" destId="{B4FC05DB-C57C-425B-9F66-10976F6CF9C6}" srcOrd="4" destOrd="0" presId="urn:microsoft.com/office/officeart/2005/8/layout/hList1"/>
    <dgm:cxn modelId="{9170B28D-D477-48A1-BE7E-44002A59426F}" type="presParOf" srcId="{B4FC05DB-C57C-425B-9F66-10976F6CF9C6}" destId="{30BD99D3-91C9-47CE-8CDD-B244DF80A3D1}" srcOrd="0" destOrd="0" presId="urn:microsoft.com/office/officeart/2005/8/layout/hList1"/>
    <dgm:cxn modelId="{647F5182-08D0-4298-A7A8-1A85B7144D43}" type="presParOf" srcId="{B4FC05DB-C57C-425B-9F66-10976F6CF9C6}" destId="{8BE1DD3E-3025-49F8-B195-40AD3402D91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6996F-FAB0-4C07-ADCA-3EDB9B6C1B60}">
      <dsp:nvSpPr>
        <dsp:cNvPr id="0" name=""/>
        <dsp:cNvSpPr/>
      </dsp:nvSpPr>
      <dsp:spPr>
        <a:xfrm>
          <a:off x="2309" y="133169"/>
          <a:ext cx="2252066" cy="374400"/>
        </a:xfrm>
        <a:prstGeom prst="rect">
          <a:avLst/>
        </a:prstGeom>
        <a:solidFill>
          <a:schemeClr val="accent1">
            <a:lumMod val="50000"/>
          </a:schemeClr>
        </a:solidFill>
        <a:ln w="25400" cap="flat" cmpd="sng" algn="ctr">
          <a:solidFill>
            <a:schemeClr val="accent1">
              <a:lumMod val="5000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en-US" sz="1300" kern="1200" dirty="0" smtClean="0">
              <a:latin typeface="Segoe UI" pitchFamily="34" charset="0"/>
              <a:ea typeface="Segoe UI" pitchFamily="34" charset="0"/>
              <a:cs typeface="Segoe UI" pitchFamily="34" charset="0"/>
            </a:rPr>
            <a:t>Classic - Full trust solutions</a:t>
          </a:r>
          <a:endParaRPr lang="en-US" sz="1300" kern="1200" dirty="0">
            <a:latin typeface="Segoe UI" pitchFamily="34" charset="0"/>
            <a:ea typeface="Segoe UI" pitchFamily="34" charset="0"/>
            <a:cs typeface="Segoe UI" pitchFamily="34" charset="0"/>
          </a:endParaRPr>
        </a:p>
      </dsp:txBody>
      <dsp:txXfrm>
        <a:off x="2309" y="133169"/>
        <a:ext cx="2252066" cy="374400"/>
      </dsp:txXfrm>
    </dsp:sp>
    <dsp:sp modelId="{16C0A052-62DA-4A3B-BA0C-E09755F8AABD}">
      <dsp:nvSpPr>
        <dsp:cNvPr id="0" name=""/>
        <dsp:cNvSpPr/>
      </dsp:nvSpPr>
      <dsp:spPr>
        <a:xfrm>
          <a:off x="0" y="519991"/>
          <a:ext cx="2252066" cy="2712060"/>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latin typeface="Segoe UI" pitchFamily="34" charset="0"/>
              <a:ea typeface="Segoe UI" pitchFamily="34" charset="0"/>
              <a:cs typeface="Segoe UI" pitchFamily="34" charset="0"/>
            </a:rPr>
            <a:t>ISV solutions</a:t>
          </a:r>
          <a:endParaRPr lang="en-US" sz="1300" kern="1200" dirty="0">
            <a:latin typeface="Segoe UI" pitchFamily="34" charset="0"/>
            <a:ea typeface="Segoe UI" pitchFamily="34" charset="0"/>
            <a:cs typeface="Segoe UI" pitchFamily="34" charset="0"/>
          </a:endParaRPr>
        </a:p>
        <a:p>
          <a:pPr marL="114300" lvl="1" indent="-114300" algn="l" defTabSz="577850">
            <a:lnSpc>
              <a:spcPct val="90000"/>
            </a:lnSpc>
            <a:spcBef>
              <a:spcPct val="0"/>
            </a:spcBef>
            <a:spcAft>
              <a:spcPct val="15000"/>
            </a:spcAft>
            <a:buChar char="••"/>
          </a:pPr>
          <a:r>
            <a:rPr lang="en-US" sz="1300" kern="1200" dirty="0" smtClean="0">
              <a:latin typeface="Segoe UI" pitchFamily="34" charset="0"/>
              <a:ea typeface="Segoe UI" pitchFamily="34" charset="0"/>
              <a:cs typeface="Segoe UI" pitchFamily="34" charset="0"/>
            </a:rPr>
            <a:t>Platform level customizations to on-premises</a:t>
          </a:r>
          <a:endParaRPr lang="en-US" sz="1300" kern="1200" dirty="0">
            <a:latin typeface="Segoe UI" pitchFamily="34" charset="0"/>
            <a:ea typeface="Segoe UI" pitchFamily="34" charset="0"/>
            <a:cs typeface="Segoe UI" pitchFamily="34" charset="0"/>
          </a:endParaRPr>
        </a:p>
        <a:p>
          <a:pPr marL="114300" lvl="1" indent="-114300" algn="l" defTabSz="577850">
            <a:lnSpc>
              <a:spcPct val="90000"/>
            </a:lnSpc>
            <a:spcBef>
              <a:spcPct val="0"/>
            </a:spcBef>
            <a:spcAft>
              <a:spcPct val="15000"/>
            </a:spcAft>
            <a:buChar char="••"/>
          </a:pPr>
          <a:r>
            <a:rPr lang="en-US" sz="1300" kern="1200" dirty="0" smtClean="0">
              <a:latin typeface="Segoe UI" pitchFamily="34" charset="0"/>
              <a:ea typeface="Segoe UI" pitchFamily="34" charset="0"/>
              <a:cs typeface="Segoe UI" pitchFamily="34" charset="0"/>
            </a:rPr>
            <a:t>Custom service applications</a:t>
          </a:r>
          <a:endParaRPr lang="en-US" sz="1300" kern="1200" dirty="0">
            <a:latin typeface="Segoe UI" pitchFamily="34" charset="0"/>
            <a:ea typeface="Segoe UI" pitchFamily="34" charset="0"/>
            <a:cs typeface="Segoe UI" pitchFamily="34" charset="0"/>
          </a:endParaRPr>
        </a:p>
        <a:p>
          <a:pPr marL="114300" lvl="1" indent="-114300" algn="l" defTabSz="577850">
            <a:lnSpc>
              <a:spcPct val="90000"/>
            </a:lnSpc>
            <a:spcBef>
              <a:spcPct val="0"/>
            </a:spcBef>
            <a:spcAft>
              <a:spcPct val="15000"/>
            </a:spcAft>
            <a:buChar char="••"/>
          </a:pPr>
          <a:r>
            <a:rPr lang="en-US" sz="1300" kern="1200" dirty="0" smtClean="0">
              <a:latin typeface="Segoe UI" pitchFamily="34" charset="0"/>
              <a:ea typeface="Segoe UI" pitchFamily="34" charset="0"/>
              <a:cs typeface="Segoe UI" pitchFamily="34" charset="0"/>
            </a:rPr>
            <a:t>Custom WCF services</a:t>
          </a:r>
          <a:endParaRPr lang="en-US" sz="1300" kern="1200" dirty="0">
            <a:latin typeface="Segoe UI" pitchFamily="34" charset="0"/>
            <a:ea typeface="Segoe UI" pitchFamily="34" charset="0"/>
            <a:cs typeface="Segoe UI" pitchFamily="34" charset="0"/>
          </a:endParaRPr>
        </a:p>
        <a:p>
          <a:pPr marL="114300" lvl="1" indent="-114300" algn="l" defTabSz="577850">
            <a:lnSpc>
              <a:spcPct val="90000"/>
            </a:lnSpc>
            <a:spcBef>
              <a:spcPct val="0"/>
            </a:spcBef>
            <a:spcAft>
              <a:spcPct val="15000"/>
            </a:spcAft>
            <a:buChar char="••"/>
          </a:pPr>
          <a:r>
            <a:rPr lang="en-US" sz="1300" kern="1200" dirty="0" smtClean="0">
              <a:latin typeface="Segoe UI" pitchFamily="34" charset="0"/>
              <a:ea typeface="Segoe UI" pitchFamily="34" charset="0"/>
              <a:cs typeface="Segoe UI" pitchFamily="34" charset="0"/>
            </a:rPr>
            <a:t>SharePoint customizations, not customer specific customizations</a:t>
          </a:r>
          <a:endParaRPr lang="en-US" sz="1300" kern="1200" dirty="0">
            <a:latin typeface="Segoe UI" pitchFamily="34" charset="0"/>
            <a:ea typeface="Segoe UI" pitchFamily="34" charset="0"/>
            <a:cs typeface="Segoe UI" pitchFamily="34" charset="0"/>
          </a:endParaRPr>
        </a:p>
      </dsp:txBody>
      <dsp:txXfrm>
        <a:off x="0" y="519991"/>
        <a:ext cx="2252066" cy="2712060"/>
      </dsp:txXfrm>
    </dsp:sp>
    <dsp:sp modelId="{A30E9832-11BE-427E-AA20-FB19A460AFB8}">
      <dsp:nvSpPr>
        <dsp:cNvPr id="0" name=""/>
        <dsp:cNvSpPr/>
      </dsp:nvSpPr>
      <dsp:spPr>
        <a:xfrm>
          <a:off x="2569666" y="133169"/>
          <a:ext cx="2252066" cy="374400"/>
        </a:xfrm>
        <a:prstGeom prst="rect">
          <a:avLst/>
        </a:prstGeom>
        <a:solidFill>
          <a:schemeClr val="accent5">
            <a:hueOff val="1628513"/>
            <a:satOff val="5598"/>
            <a:lumOff val="-26863"/>
            <a:alphaOff val="0"/>
          </a:schemeClr>
        </a:solidFill>
        <a:ln w="25400" cap="flat" cmpd="sng" algn="ctr">
          <a:solidFill>
            <a:schemeClr val="accent5">
              <a:hueOff val="1628513"/>
              <a:satOff val="5598"/>
              <a:lumOff val="-26863"/>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en-US" sz="1300" kern="1200" dirty="0" smtClean="0">
              <a:effectLst>
                <a:outerShdw blurRad="38100" dist="38100" dir="2700000" algn="tl">
                  <a:srgbClr val="000000">
                    <a:alpha val="43137"/>
                  </a:srgbClr>
                </a:outerShdw>
              </a:effectLst>
              <a:latin typeface="Segoe UI" pitchFamily="34" charset="0"/>
              <a:ea typeface="Segoe UI" pitchFamily="34" charset="0"/>
              <a:cs typeface="Segoe UI" pitchFamily="34" charset="0"/>
            </a:rPr>
            <a:t>Client Side Solutions</a:t>
          </a:r>
          <a:endParaRPr lang="en-US" sz="1300" kern="1200"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dsp:txBody>
      <dsp:txXfrm>
        <a:off x="2569666" y="133169"/>
        <a:ext cx="2252066" cy="374400"/>
      </dsp:txXfrm>
    </dsp:sp>
    <dsp:sp modelId="{C0FABB9A-5F48-479E-9874-1253769D5136}">
      <dsp:nvSpPr>
        <dsp:cNvPr id="0" name=""/>
        <dsp:cNvSpPr/>
      </dsp:nvSpPr>
      <dsp:spPr>
        <a:xfrm>
          <a:off x="2569666" y="507569"/>
          <a:ext cx="2252066" cy="2712060"/>
        </a:xfrm>
        <a:prstGeom prst="rect">
          <a:avLst/>
        </a:prstGeom>
        <a:solidFill>
          <a:schemeClr val="accent5">
            <a:tint val="40000"/>
            <a:alpha val="90000"/>
            <a:hueOff val="1622542"/>
            <a:satOff val="-11507"/>
            <a:lumOff val="-6548"/>
            <a:alphaOff val="0"/>
          </a:schemeClr>
        </a:solidFill>
        <a:ln w="25400" cap="flat" cmpd="sng" algn="ctr">
          <a:solidFill>
            <a:schemeClr val="accent5">
              <a:tint val="40000"/>
              <a:alpha val="90000"/>
              <a:hueOff val="1622542"/>
              <a:satOff val="-11507"/>
              <a:lumOff val="-654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latin typeface="Segoe UI" pitchFamily="34" charset="0"/>
              <a:ea typeface="Segoe UI" pitchFamily="34" charset="0"/>
              <a:cs typeface="Segoe UI" pitchFamily="34" charset="0"/>
            </a:rPr>
            <a:t>Server side controls as JavaScript on page layouts and master pages</a:t>
          </a:r>
          <a:endParaRPr lang="en-US" sz="1300" kern="1200" dirty="0">
            <a:latin typeface="Segoe UI" pitchFamily="34" charset="0"/>
            <a:ea typeface="Segoe UI" pitchFamily="34" charset="0"/>
            <a:cs typeface="Segoe UI" pitchFamily="34" charset="0"/>
          </a:endParaRPr>
        </a:p>
        <a:p>
          <a:pPr marL="114300" lvl="1" indent="-114300" algn="l" defTabSz="577850">
            <a:lnSpc>
              <a:spcPct val="90000"/>
            </a:lnSpc>
            <a:spcBef>
              <a:spcPct val="0"/>
            </a:spcBef>
            <a:spcAft>
              <a:spcPct val="15000"/>
            </a:spcAft>
            <a:buChar char="••"/>
          </a:pPr>
          <a:r>
            <a:rPr lang="en-US" sz="1300" kern="1200" dirty="0" smtClean="0">
              <a:latin typeface="Segoe UI" pitchFamily="34" charset="0"/>
              <a:ea typeface="Segoe UI" pitchFamily="34" charset="0"/>
              <a:cs typeface="Segoe UI" pitchFamily="34" charset="0"/>
            </a:rPr>
            <a:t>Remote provisioning for elements</a:t>
          </a:r>
          <a:endParaRPr lang="en-US" sz="1300" kern="1200" dirty="0">
            <a:latin typeface="Segoe UI" pitchFamily="34" charset="0"/>
            <a:ea typeface="Segoe UI" pitchFamily="34" charset="0"/>
            <a:cs typeface="Segoe UI" pitchFamily="34" charset="0"/>
          </a:endParaRPr>
        </a:p>
        <a:p>
          <a:pPr marL="114300" lvl="1" indent="-114300" algn="l" defTabSz="577850">
            <a:lnSpc>
              <a:spcPct val="90000"/>
            </a:lnSpc>
            <a:spcBef>
              <a:spcPct val="0"/>
            </a:spcBef>
            <a:spcAft>
              <a:spcPct val="15000"/>
            </a:spcAft>
            <a:buChar char="••"/>
          </a:pPr>
          <a:r>
            <a:rPr lang="en-US" sz="1300" kern="1200" dirty="0" smtClean="0">
              <a:latin typeface="Segoe UI" pitchFamily="34" charset="0"/>
              <a:ea typeface="Segoe UI" pitchFamily="34" charset="0"/>
              <a:cs typeface="Segoe UI" pitchFamily="34" charset="0"/>
            </a:rPr>
            <a:t>Embracing un-ghosted model</a:t>
          </a:r>
          <a:endParaRPr lang="en-US" sz="1300" kern="1200" dirty="0">
            <a:latin typeface="Segoe UI" pitchFamily="34" charset="0"/>
            <a:ea typeface="Segoe UI" pitchFamily="34" charset="0"/>
            <a:cs typeface="Segoe UI" pitchFamily="34" charset="0"/>
          </a:endParaRPr>
        </a:p>
        <a:p>
          <a:pPr marL="114300" lvl="1" indent="-114300" algn="l" defTabSz="577850">
            <a:lnSpc>
              <a:spcPct val="90000"/>
            </a:lnSpc>
            <a:spcBef>
              <a:spcPct val="0"/>
            </a:spcBef>
            <a:spcAft>
              <a:spcPct val="15000"/>
            </a:spcAft>
            <a:buChar char="••"/>
          </a:pPr>
          <a:r>
            <a:rPr lang="en-US" sz="1300" kern="1200" dirty="0" smtClean="0">
              <a:latin typeface="Segoe UI" pitchFamily="34" charset="0"/>
              <a:ea typeface="Segoe UI" pitchFamily="34" charset="0"/>
              <a:cs typeface="Segoe UI" pitchFamily="34" charset="0"/>
            </a:rPr>
            <a:t>SP App dimension with provider hosted apps to provide new capabilities</a:t>
          </a:r>
          <a:endParaRPr lang="en-US" sz="1300" kern="1200" dirty="0">
            <a:latin typeface="Segoe UI" pitchFamily="34" charset="0"/>
            <a:ea typeface="Segoe UI" pitchFamily="34" charset="0"/>
            <a:cs typeface="Segoe UI" pitchFamily="34" charset="0"/>
          </a:endParaRPr>
        </a:p>
        <a:p>
          <a:pPr marL="114300" lvl="1" indent="-114300" algn="l" defTabSz="577850">
            <a:lnSpc>
              <a:spcPct val="90000"/>
            </a:lnSpc>
            <a:spcBef>
              <a:spcPct val="0"/>
            </a:spcBef>
            <a:spcAft>
              <a:spcPct val="15000"/>
            </a:spcAft>
            <a:buChar char="••"/>
          </a:pPr>
          <a:r>
            <a:rPr lang="en-US" sz="1300" kern="1200" dirty="0" smtClean="0">
              <a:latin typeface="Segoe UI" pitchFamily="34" charset="0"/>
              <a:ea typeface="Segoe UI" pitchFamily="34" charset="0"/>
              <a:cs typeface="Segoe UI" pitchFamily="34" charset="0"/>
            </a:rPr>
            <a:t>Customer specific customizations</a:t>
          </a:r>
          <a:endParaRPr lang="en-US" sz="1300" kern="1200" dirty="0">
            <a:latin typeface="Segoe UI" pitchFamily="34" charset="0"/>
            <a:ea typeface="Segoe UI" pitchFamily="34" charset="0"/>
            <a:cs typeface="Segoe UI" pitchFamily="34" charset="0"/>
          </a:endParaRPr>
        </a:p>
      </dsp:txBody>
      <dsp:txXfrm>
        <a:off x="2569666" y="507569"/>
        <a:ext cx="2252066" cy="2712060"/>
      </dsp:txXfrm>
    </dsp:sp>
    <dsp:sp modelId="{30BD99D3-91C9-47CE-8CDD-B244DF80A3D1}">
      <dsp:nvSpPr>
        <dsp:cNvPr id="0" name=""/>
        <dsp:cNvSpPr/>
      </dsp:nvSpPr>
      <dsp:spPr>
        <a:xfrm>
          <a:off x="5137022" y="133169"/>
          <a:ext cx="2252066" cy="374400"/>
        </a:xfrm>
        <a:prstGeom prst="rect">
          <a:avLst/>
        </a:prstGeom>
        <a:solidFill>
          <a:schemeClr val="accent5">
            <a:hueOff val="3257026"/>
            <a:satOff val="11196"/>
            <a:lumOff val="-53726"/>
            <a:alphaOff val="0"/>
          </a:schemeClr>
        </a:solidFill>
        <a:ln w="25400" cap="flat" cmpd="sng" algn="ctr">
          <a:solidFill>
            <a:schemeClr val="accent5">
              <a:hueOff val="3257026"/>
              <a:satOff val="11196"/>
              <a:lumOff val="-53726"/>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en-US" sz="1300" kern="1200" dirty="0" smtClean="0">
              <a:latin typeface="Segoe UI" pitchFamily="34" charset="0"/>
              <a:ea typeface="Segoe UI" pitchFamily="34" charset="0"/>
              <a:cs typeface="Segoe UI" pitchFamily="34" charset="0"/>
            </a:rPr>
            <a:t>Store apps</a:t>
          </a:r>
          <a:endParaRPr lang="en-US" sz="1300" kern="1200" dirty="0">
            <a:latin typeface="Segoe UI" pitchFamily="34" charset="0"/>
            <a:ea typeface="Segoe UI" pitchFamily="34" charset="0"/>
            <a:cs typeface="Segoe UI" pitchFamily="34" charset="0"/>
          </a:endParaRPr>
        </a:p>
      </dsp:txBody>
      <dsp:txXfrm>
        <a:off x="5137022" y="133169"/>
        <a:ext cx="2252066" cy="374400"/>
      </dsp:txXfrm>
    </dsp:sp>
    <dsp:sp modelId="{8BE1DD3E-3025-49F8-B195-40AD3402D91D}">
      <dsp:nvSpPr>
        <dsp:cNvPr id="0" name=""/>
        <dsp:cNvSpPr/>
      </dsp:nvSpPr>
      <dsp:spPr>
        <a:xfrm>
          <a:off x="5137022" y="507569"/>
          <a:ext cx="2252066" cy="2712060"/>
        </a:xfrm>
        <a:prstGeom prst="rect">
          <a:avLst/>
        </a:prstGeom>
        <a:solidFill>
          <a:schemeClr val="accent5">
            <a:tint val="40000"/>
            <a:alpha val="90000"/>
            <a:hueOff val="3245083"/>
            <a:satOff val="-23015"/>
            <a:lumOff val="-13095"/>
            <a:alphaOff val="0"/>
          </a:schemeClr>
        </a:solidFill>
        <a:ln w="25400" cap="flat" cmpd="sng" algn="ctr">
          <a:solidFill>
            <a:schemeClr val="accent5">
              <a:tint val="40000"/>
              <a:alpha val="90000"/>
              <a:hueOff val="3245083"/>
              <a:satOff val="-23015"/>
              <a:lumOff val="-1309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latin typeface="Segoe UI" pitchFamily="34" charset="0"/>
              <a:ea typeface="Segoe UI" pitchFamily="34" charset="0"/>
              <a:cs typeface="Segoe UI" pitchFamily="34" charset="0"/>
            </a:rPr>
            <a:t>App catalog based solution</a:t>
          </a:r>
          <a:endParaRPr lang="en-US" sz="1300" kern="1200" dirty="0">
            <a:latin typeface="Segoe UI" pitchFamily="34" charset="0"/>
            <a:ea typeface="Segoe UI" pitchFamily="34" charset="0"/>
            <a:cs typeface="Segoe UI" pitchFamily="34" charset="0"/>
          </a:endParaRPr>
        </a:p>
        <a:p>
          <a:pPr marL="114300" lvl="1" indent="-114300" algn="l" defTabSz="577850">
            <a:lnSpc>
              <a:spcPct val="90000"/>
            </a:lnSpc>
            <a:spcBef>
              <a:spcPct val="0"/>
            </a:spcBef>
            <a:spcAft>
              <a:spcPct val="15000"/>
            </a:spcAft>
            <a:buChar char="••"/>
          </a:pPr>
          <a:r>
            <a:rPr lang="en-US" sz="1300" kern="1200" dirty="0" smtClean="0">
              <a:latin typeface="Segoe UI" pitchFamily="34" charset="0"/>
              <a:ea typeface="Segoe UI" pitchFamily="34" charset="0"/>
              <a:cs typeface="Segoe UI" pitchFamily="34" charset="0"/>
            </a:rPr>
            <a:t>Packaged reusable solutions built for specific functionality</a:t>
          </a:r>
          <a:endParaRPr lang="en-US" sz="1300" kern="1200" dirty="0">
            <a:latin typeface="Segoe UI" pitchFamily="34" charset="0"/>
            <a:ea typeface="Segoe UI" pitchFamily="34" charset="0"/>
            <a:cs typeface="Segoe UI" pitchFamily="34" charset="0"/>
          </a:endParaRPr>
        </a:p>
        <a:p>
          <a:pPr marL="114300" lvl="1" indent="-114300" algn="l" defTabSz="577850">
            <a:lnSpc>
              <a:spcPct val="90000"/>
            </a:lnSpc>
            <a:spcBef>
              <a:spcPct val="0"/>
            </a:spcBef>
            <a:spcAft>
              <a:spcPct val="15000"/>
            </a:spcAft>
            <a:buChar char="••"/>
          </a:pPr>
          <a:r>
            <a:rPr lang="en-US" sz="1300" kern="1200" dirty="0" smtClean="0">
              <a:latin typeface="Segoe UI" pitchFamily="34" charset="0"/>
              <a:ea typeface="Segoe UI" pitchFamily="34" charset="0"/>
              <a:cs typeface="Segoe UI" pitchFamily="34" charset="0"/>
            </a:rPr>
            <a:t>Not only for market place or store, but also as platform for customer specific customizations</a:t>
          </a:r>
          <a:endParaRPr lang="en-US" sz="1300" kern="1200" dirty="0">
            <a:latin typeface="Segoe UI" pitchFamily="34" charset="0"/>
            <a:ea typeface="Segoe UI" pitchFamily="34" charset="0"/>
            <a:cs typeface="Segoe UI" pitchFamily="34" charset="0"/>
          </a:endParaRPr>
        </a:p>
        <a:p>
          <a:pPr marL="114300" lvl="1" indent="-114300" algn="l" defTabSz="577850">
            <a:lnSpc>
              <a:spcPct val="90000"/>
            </a:lnSpc>
            <a:spcBef>
              <a:spcPct val="0"/>
            </a:spcBef>
            <a:spcAft>
              <a:spcPct val="15000"/>
            </a:spcAft>
            <a:buChar char="••"/>
          </a:pPr>
          <a:endParaRPr lang="en-US" sz="1300" kern="1200" dirty="0">
            <a:latin typeface="Segoe UI" pitchFamily="34" charset="0"/>
            <a:ea typeface="Segoe UI" pitchFamily="34" charset="0"/>
            <a:cs typeface="Segoe UI" pitchFamily="34" charset="0"/>
          </a:endParaRPr>
        </a:p>
      </dsp:txBody>
      <dsp:txXfrm>
        <a:off x="5137022" y="507569"/>
        <a:ext cx="2252066" cy="271206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baseline="0">
                <a:latin typeface="Capitals" pitchFamily="8" charset="0"/>
                <a:ea typeface="ＭＳ Ｐゴシック" pitchFamily="8" charset="-128"/>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0" hangingPunct="0">
              <a:defRPr sz="1200" baseline="0">
                <a:latin typeface="Capitals" pitchFamily="8" charset="0"/>
                <a:ea typeface="ＭＳ Ｐゴシック" pitchFamily="8" charset="-128"/>
                <a:cs typeface="+mn-cs"/>
              </a:defRPr>
            </a:lvl1pPr>
          </a:lstStyle>
          <a:p>
            <a:pPr>
              <a:defRPr/>
            </a:pPr>
            <a:fld id="{025DF4D6-29C6-42FC-B149-85162B10E606}" type="datetimeFigureOut">
              <a:rPr lang="en-US"/>
              <a:pPr>
                <a:defRPr/>
              </a:pPr>
              <a:t>4/20/2015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defRPr sz="1200" baseline="0">
                <a:latin typeface="Capitals" pitchFamily="8" charset="0"/>
                <a:ea typeface="ＭＳ Ｐゴシック" pitchFamily="8" charset="-128"/>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0" hangingPunct="0">
              <a:defRPr baseline="0" smtClean="0"/>
            </a:lvl1pPr>
          </a:lstStyle>
          <a:p>
            <a:pPr>
              <a:defRPr/>
            </a:pPr>
            <a:fld id="{FC20C71B-4C85-4F61-BD50-25F9CF9C21FC}" type="slidenum">
              <a:rPr lang="en-US" altLang="en-US"/>
              <a:pPr>
                <a:defRPr/>
              </a:pPr>
              <a:t>‹#›</a:t>
            </a:fld>
            <a:endParaRPr lang="en-US" altLang="en-US"/>
          </a:p>
        </p:txBody>
      </p:sp>
    </p:spTree>
    <p:extLst>
      <p:ext uri="{BB962C8B-B14F-4D97-AF65-F5344CB8AC3E}">
        <p14:creationId xmlns:p14="http://schemas.microsoft.com/office/powerpoint/2010/main" val="37698286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baseline="0">
                <a:latin typeface="Arial" charset="0"/>
                <a:ea typeface="ＭＳ Ｐゴシック" pitchFamily="8" charset="-128"/>
                <a:cs typeface="+mn-cs"/>
              </a:defRPr>
            </a:lvl1pPr>
          </a:lstStyle>
          <a:p>
            <a:pPr>
              <a:defRPr/>
            </a:pPr>
            <a:endParaRPr lang="en-US"/>
          </a:p>
        </p:txBody>
      </p:sp>
      <p:sp>
        <p:nvSpPr>
          <p:cNvPr id="921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baseline="0">
                <a:latin typeface="Arial" charset="0"/>
                <a:ea typeface="ＭＳ Ｐゴシック" pitchFamily="8" charset="-128"/>
                <a:cs typeface="+mn-cs"/>
              </a:defRPr>
            </a:lvl1pPr>
          </a:lstStyle>
          <a:p>
            <a:pPr>
              <a:defRPr/>
            </a:pPr>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2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922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baseline="0">
                <a:latin typeface="Arial" charset="0"/>
                <a:ea typeface="ＭＳ Ｐゴシック" pitchFamily="8" charset="-128"/>
                <a:cs typeface="+mn-cs"/>
              </a:defRPr>
            </a:lvl1pPr>
          </a:lstStyle>
          <a:p>
            <a:pPr>
              <a:defRPr/>
            </a:pPr>
            <a:endParaRPr lang="en-US"/>
          </a:p>
        </p:txBody>
      </p:sp>
      <p:sp>
        <p:nvSpPr>
          <p:cNvPr id="922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baseline="0" smtClean="0">
                <a:latin typeface="Arial" panose="020B0604020202020204" pitchFamily="34" charset="0"/>
              </a:defRPr>
            </a:lvl1pPr>
          </a:lstStyle>
          <a:p>
            <a:pPr>
              <a:defRPr/>
            </a:pPr>
            <a:fld id="{5EAF33C5-8AB9-43EA-A24B-43898D516A5A}" type="slidenum">
              <a:rPr lang="en-US" altLang="en-US"/>
              <a:pPr>
                <a:defRPr/>
              </a:pPr>
              <a:t>‹#›</a:t>
            </a:fld>
            <a:endParaRPr lang="en-US" altLang="en-US"/>
          </a:p>
        </p:txBody>
      </p:sp>
    </p:spTree>
    <p:extLst>
      <p:ext uri="{BB962C8B-B14F-4D97-AF65-F5344CB8AC3E}">
        <p14:creationId xmlns:p14="http://schemas.microsoft.com/office/powerpoint/2010/main" val="9462976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4/20/2015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3291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br>
              <a:rPr lang="en-US" dirty="0"/>
            </a:b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18</a:t>
            </a:fld>
            <a:endParaRPr lang="en-US" dirty="0"/>
          </a:p>
        </p:txBody>
      </p:sp>
    </p:spTree>
    <p:extLst>
      <p:ext uri="{BB962C8B-B14F-4D97-AF65-F5344CB8AC3E}">
        <p14:creationId xmlns:p14="http://schemas.microsoft.com/office/powerpoint/2010/main" val="599659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a:p>
            <a:r>
              <a:rPr lang="en-US"/>
              <a:t>Time: 44 </a:t>
            </a:r>
            <a:endParaRPr lang="en-US" dirty="0"/>
          </a:p>
          <a:p>
            <a:r>
              <a:rPr lang="en-US" dirty="0"/>
              <a:t/>
            </a:r>
            <a:br>
              <a:rPr lang="en-US" dirty="0"/>
            </a:br>
            <a:endParaRPr lang="en-US" dirty="0"/>
          </a:p>
          <a:p>
            <a:r>
              <a:rPr lang="en-US"/>
              <a:t>NOTE</a:t>
            </a:r>
            <a:r>
              <a:rPr lang="en-US" dirty="0"/>
              <a:t>: You</a:t>
            </a:r>
            <a:r>
              <a:rPr lang="en-US" baseline="0" dirty="0"/>
              <a:t> may have seen our investments in Common Consent and O365 APIs, this should help you understand that we are investing in evolving this model going forward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19</a:t>
            </a:fld>
            <a:endParaRPr lang="en-US"/>
          </a:p>
        </p:txBody>
      </p:sp>
    </p:spTree>
    <p:extLst>
      <p:ext uri="{BB962C8B-B14F-4D97-AF65-F5344CB8AC3E}">
        <p14:creationId xmlns:p14="http://schemas.microsoft.com/office/powerpoint/2010/main" val="3221501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Vesa</a:t>
            </a:r>
          </a:p>
          <a:p>
            <a:r>
              <a:rPr lang="en-US"/>
              <a:t>Time: 45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357897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Steve</a:t>
            </a:r>
          </a:p>
          <a:p>
            <a:r>
              <a:rPr lang="en-US"/>
              <a:t>Time: 15:00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25</a:t>
            </a:fld>
            <a:endParaRPr lang="en-US"/>
          </a:p>
        </p:txBody>
      </p:sp>
    </p:spTree>
    <p:extLst>
      <p:ext uri="{BB962C8B-B14F-4D97-AF65-F5344CB8AC3E}">
        <p14:creationId xmlns:p14="http://schemas.microsoft.com/office/powerpoint/2010/main" val="4259445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Vesa</a:t>
            </a:r>
          </a:p>
          <a:p>
            <a:r>
              <a:rPr lang="en-US"/>
              <a:t>Time: 45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26</a:t>
            </a:fld>
            <a:endParaRPr lang="en-US"/>
          </a:p>
        </p:txBody>
      </p:sp>
    </p:spTree>
    <p:extLst>
      <p:ext uri="{BB962C8B-B14F-4D97-AF65-F5344CB8AC3E}">
        <p14:creationId xmlns:p14="http://schemas.microsoft.com/office/powerpoint/2010/main" val="2401992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2169562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4/20/2015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30</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3291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169562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smtClean="0"/>
              <a:t>Vesa</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4/20/2015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649420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smtClean="0"/>
              <a:t>Vesa</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4/20/2015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902370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4613"/>
            <a:ext cx="2413000" cy="1809750"/>
          </a:xfrm>
        </p:spPr>
      </p:sp>
      <p:sp>
        <p:nvSpPr>
          <p:cNvPr id="3" name="Notes Placeholder 2"/>
          <p:cNvSpPr>
            <a:spLocks noGrp="1"/>
          </p:cNvSpPr>
          <p:nvPr>
            <p:ph type="body" idx="1"/>
          </p:nvPr>
        </p:nvSpPr>
        <p:spPr/>
        <p:txBody>
          <a:bodyPr/>
          <a:lstStyle/>
          <a:p>
            <a:r>
              <a:rPr lang="en-US" dirty="0" smtClean="0"/>
              <a:t>Is that Tobias?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12</a:t>
            </a:fld>
            <a:endParaRPr lang="en-US"/>
          </a:p>
        </p:txBody>
      </p:sp>
    </p:spTree>
    <p:extLst>
      <p:ext uri="{BB962C8B-B14F-4D97-AF65-F5344CB8AC3E}">
        <p14:creationId xmlns:p14="http://schemas.microsoft.com/office/powerpoint/2010/main" val="831056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4613"/>
            <a:ext cx="2413000" cy="1809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13</a:t>
            </a:fld>
            <a:endParaRPr lang="en-US"/>
          </a:p>
        </p:txBody>
      </p:sp>
    </p:spTree>
    <p:extLst>
      <p:ext uri="{BB962C8B-B14F-4D97-AF65-F5344CB8AC3E}">
        <p14:creationId xmlns:p14="http://schemas.microsoft.com/office/powerpoint/2010/main" val="4150773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a:p>
            <a:r>
              <a:rPr lang="en-US" dirty="0"/>
              <a:t>Time: 15:00 </a:t>
            </a:r>
            <a:br>
              <a:rPr lang="en-US" dirty="0"/>
            </a:b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dirty="0"/>
          </a:p>
        </p:txBody>
      </p:sp>
    </p:spTree>
    <p:extLst>
      <p:ext uri="{BB962C8B-B14F-4D97-AF65-F5344CB8AC3E}">
        <p14:creationId xmlns:p14="http://schemas.microsoft.com/office/powerpoint/2010/main" val="3120689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br>
              <a:rPr lang="en-US" dirty="0"/>
            </a:b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16</a:t>
            </a:fld>
            <a:endParaRPr lang="en-US" dirty="0"/>
          </a:p>
        </p:txBody>
      </p:sp>
    </p:spTree>
    <p:extLst>
      <p:ext uri="{BB962C8B-B14F-4D97-AF65-F5344CB8AC3E}">
        <p14:creationId xmlns:p14="http://schemas.microsoft.com/office/powerpoint/2010/main" val="732542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Vesa: </a:t>
            </a:r>
          </a:p>
          <a:p>
            <a:r>
              <a:rPr lang="en-US"/>
              <a:t>Time: 42:00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17</a:t>
            </a:fld>
            <a:endParaRPr lang="en-US"/>
          </a:p>
        </p:txBody>
      </p:sp>
    </p:spTree>
    <p:extLst>
      <p:ext uri="{BB962C8B-B14F-4D97-AF65-F5344CB8AC3E}">
        <p14:creationId xmlns:p14="http://schemas.microsoft.com/office/powerpoint/2010/main" val="26743501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ession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58052" name="Rectangle 1028"/>
          <p:cNvSpPr>
            <a:spLocks noGrp="1" noChangeArrowheads="1"/>
          </p:cNvSpPr>
          <p:nvPr>
            <p:ph type="ctrTitle" hasCustomPrompt="1"/>
          </p:nvPr>
        </p:nvSpPr>
        <p:spPr>
          <a:xfrm>
            <a:off x="3352800" y="1905000"/>
            <a:ext cx="5257800" cy="2286000"/>
          </a:xfrm>
        </p:spPr>
        <p:txBody>
          <a:bodyPr anchor="t"/>
          <a:lstStyle>
            <a:lvl1pPr algn="l">
              <a:defRPr sz="3200" b="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GB" dirty="0" smtClean="0">
                <a:effectLst/>
              </a:rPr>
              <a:t>Session Title</a:t>
            </a:r>
            <a:endParaRPr lang="en-US" dirty="0"/>
          </a:p>
        </p:txBody>
      </p:sp>
      <p:sp>
        <p:nvSpPr>
          <p:cNvPr id="258053" name="Rectangle 1029"/>
          <p:cNvSpPr>
            <a:spLocks noGrp="1" noChangeArrowheads="1"/>
          </p:cNvSpPr>
          <p:nvPr>
            <p:ph type="subTitle" idx="1" hasCustomPrompt="1"/>
          </p:nvPr>
        </p:nvSpPr>
        <p:spPr>
          <a:xfrm>
            <a:off x="3352800" y="4495800"/>
            <a:ext cx="5257800" cy="914400"/>
          </a:xfrm>
        </p:spPr>
        <p:txBody>
          <a:bodyPr/>
          <a:lstStyle>
            <a:lvl1pPr marL="0" indent="0" algn="l">
              <a:buFont typeface="Wingdings 3" pitchFamily="8" charset="2"/>
              <a:buNone/>
              <a:defRPr lang="en-US" sz="2400" baseline="0" dirty="0">
                <a:solidFill>
                  <a:schemeClr val="bg1"/>
                </a:solidFill>
                <a:latin typeface="Segoe UI Light" panose="020B0502040204020203" pitchFamily="34" charset="0"/>
              </a:defRPr>
            </a:lvl1pPr>
          </a:lstStyle>
          <a:p>
            <a:r>
              <a:rPr lang="en-US" dirty="0" smtClean="0"/>
              <a:t>Speaker Name</a:t>
            </a:r>
            <a:endParaRPr lang="en-US" dirty="0"/>
          </a:p>
        </p:txBody>
      </p:sp>
      <p:sp>
        <p:nvSpPr>
          <p:cNvPr id="5" name="Rectangle 1030"/>
          <p:cNvSpPr>
            <a:spLocks noGrp="1" noChangeArrowheads="1"/>
          </p:cNvSpPr>
          <p:nvPr>
            <p:ph type="dt" sz="half" idx="10"/>
          </p:nvPr>
        </p:nvSpPr>
        <p:spPr>
          <a:xfrm>
            <a:off x="685800" y="6248400"/>
            <a:ext cx="1905000" cy="457200"/>
          </a:xfrm>
        </p:spPr>
        <p:txBody>
          <a:bodyPr/>
          <a:lstStyle>
            <a:lvl1pPr algn="l">
              <a:defRPr/>
            </a:lvl1pPr>
          </a:lstStyle>
          <a:p>
            <a:pPr>
              <a:defRPr/>
            </a:pPr>
            <a:endParaRPr lang="en-US" dirty="0"/>
          </a:p>
        </p:txBody>
      </p:sp>
    </p:spTree>
    <p:extLst>
      <p:ext uri="{BB962C8B-B14F-4D97-AF65-F5344CB8AC3E}">
        <p14:creationId xmlns:p14="http://schemas.microsoft.com/office/powerpoint/2010/main" val="106360472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atin typeface="Segoe UI Light" panose="020B0502040204020203"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atin typeface="Segoe UI Light" panose="020B0502040204020203" pitchFamily="34" charset="0"/>
              </a:defRPr>
            </a:lvl1pPr>
            <a:lvl2pPr>
              <a:defRPr sz="2800">
                <a:latin typeface="Segoe UI Light" panose="020B0502040204020203" pitchFamily="34" charset="0"/>
              </a:defRPr>
            </a:lvl2pPr>
            <a:lvl3pPr>
              <a:defRPr sz="2400">
                <a:latin typeface="Segoe UI Light" panose="020B0502040204020203" pitchFamily="34" charset="0"/>
              </a:defRPr>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atin typeface="Segoe UI Light" panose="020B0502040204020203" pitchFamily="34" charset="0"/>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atin typeface="Segoe UI Light" panose="020B0502040204020203" pitchFamily="34" charset="0"/>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225169238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Slide">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Segoe UI Light" panose="020B0502040204020203" pitchFamily="34" charset="0"/>
              </a:defRPr>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atin typeface="Segoe UI Light"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atin typeface="Segoe UI Light" panose="020B0502040204020203" pitchFamily="34" charset="0"/>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atin typeface="Segoe UI Light" panose="020B0502040204020203" pitchFamily="34" charset="0"/>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344670464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7" y="2819604"/>
            <a:ext cx="8363938" cy="1218795"/>
          </a:xfrm>
          <a:prstGeom prst="rect">
            <a:avLst/>
          </a:prstGeom>
        </p:spPr>
        <p:txBody>
          <a:bodyPr lIns="91419" tIns="45710" rIns="91419" bIns="45710" anchor="b" anchorCtr="0"/>
          <a:lstStyle>
            <a:lvl1pPr>
              <a:defRPr sz="6602"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22064" y="6102166"/>
            <a:ext cx="1620916" cy="747988"/>
          </a:xfrm>
          <a:prstGeom prst="rect">
            <a:avLst/>
          </a:prstGeom>
        </p:spPr>
      </p:pic>
    </p:spTree>
    <p:extLst>
      <p:ext uri="{BB962C8B-B14F-4D97-AF65-F5344CB8AC3E}">
        <p14:creationId xmlns:p14="http://schemas.microsoft.com/office/powerpoint/2010/main" val="317932901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a:prstGeom prst="rect">
            <a:avLst/>
          </a:prstGeom>
        </p:spPr>
        <p:txBody>
          <a:bodyPr anchor="b" anchorCtr="0"/>
          <a:lstStyle>
            <a:lvl1pPr>
              <a:defRPr sz="6602" spc="-225"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22064" y="6102166"/>
            <a:ext cx="1620916" cy="747988"/>
          </a:xfrm>
          <a:prstGeom prst="rect">
            <a:avLst/>
          </a:prstGeom>
        </p:spPr>
      </p:pic>
    </p:spTree>
    <p:extLst>
      <p:ext uri="{BB962C8B-B14F-4D97-AF65-F5344CB8AC3E}">
        <p14:creationId xmlns:p14="http://schemas.microsoft.com/office/powerpoint/2010/main" val="2124521584"/>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7" y="2819604"/>
            <a:ext cx="8363938" cy="1218795"/>
          </a:xfrm>
          <a:prstGeom prst="rect">
            <a:avLst/>
          </a:prstGeom>
        </p:spPr>
        <p:txBody>
          <a:bodyPr lIns="91419" tIns="45710" rIns="91419" bIns="45710" anchor="b" anchorCtr="0"/>
          <a:lstStyle>
            <a:lvl1pPr>
              <a:defRPr sz="6602"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22064" y="6102166"/>
            <a:ext cx="1620916" cy="747988"/>
          </a:xfrm>
          <a:prstGeom prst="rect">
            <a:avLst/>
          </a:prstGeom>
        </p:spPr>
      </p:pic>
    </p:spTree>
    <p:extLst>
      <p:ext uri="{BB962C8B-B14F-4D97-AF65-F5344CB8AC3E}">
        <p14:creationId xmlns:p14="http://schemas.microsoft.com/office/powerpoint/2010/main" val="3267236967"/>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8121" y="6100346"/>
            <a:ext cx="1640853" cy="757654"/>
          </a:xfrm>
          <a:prstGeom prst="rect">
            <a:avLst/>
          </a:prstGeom>
        </p:spPr>
      </p:pic>
    </p:spTree>
    <p:extLst>
      <p:ext uri="{BB962C8B-B14F-4D97-AF65-F5344CB8AC3E}">
        <p14:creationId xmlns:p14="http://schemas.microsoft.com/office/powerpoint/2010/main" val="28038410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7" y="2819604"/>
            <a:ext cx="8363938" cy="1218795"/>
          </a:xfrm>
          <a:prstGeom prst="rect">
            <a:avLst/>
          </a:prstGeom>
        </p:spPr>
        <p:txBody>
          <a:bodyPr lIns="91419" tIns="45710" rIns="91419" bIns="45710" anchor="b" anchorCtr="0"/>
          <a:lstStyle>
            <a:lvl1pPr>
              <a:defRPr sz="6602"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22064" y="6102166"/>
            <a:ext cx="1620916" cy="747988"/>
          </a:xfrm>
          <a:prstGeom prst="rect">
            <a:avLst/>
          </a:prstGeom>
        </p:spPr>
      </p:pic>
    </p:spTree>
    <p:extLst>
      <p:ext uri="{BB962C8B-B14F-4D97-AF65-F5344CB8AC3E}">
        <p14:creationId xmlns:p14="http://schemas.microsoft.com/office/powerpoint/2010/main" val="208378770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4" y="2109544"/>
            <a:ext cx="7680340" cy="997196"/>
          </a:xfrm>
          <a:prstGeom prst="rect">
            <a:avLst/>
          </a:prstGeom>
        </p:spPr>
        <p:txBody>
          <a:bodyPr lIns="91419" tIns="45710" rIns="91419" bIns="45710" anchor="b" anchorCtr="0"/>
          <a:lstStyle>
            <a:lvl1pPr>
              <a:defRPr sz="5401"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4" y="3425825"/>
            <a:ext cx="7680340" cy="498598"/>
          </a:xfrm>
          <a:prstGeom prst="rect">
            <a:avLst/>
          </a:prstGeom>
        </p:spPr>
        <p:txBody>
          <a:bodyPr lIns="91419" tIns="45710" rIns="91419" bIns="45710">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spTree>
    <p:extLst>
      <p:ext uri="{BB962C8B-B14F-4D97-AF65-F5344CB8AC3E}">
        <p14:creationId xmlns:p14="http://schemas.microsoft.com/office/powerpoint/2010/main" val="42358753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4" y="2109544"/>
            <a:ext cx="7680340" cy="997196"/>
          </a:xfrm>
          <a:prstGeom prst="rect">
            <a:avLst/>
          </a:prstGeom>
        </p:spPr>
        <p:txBody>
          <a:bodyPr lIns="91419" tIns="45710" rIns="91419" bIns="45710" anchor="b" anchorCtr="0"/>
          <a:lstStyle>
            <a:lvl1pPr>
              <a:defRPr sz="5401"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4" y="3425825"/>
            <a:ext cx="7680340" cy="498598"/>
          </a:xfrm>
          <a:prstGeom prst="rect">
            <a:avLst/>
          </a:prstGeom>
        </p:spPr>
        <p:txBody>
          <a:bodyPr lIns="91419" tIns="45710" rIns="91419" bIns="45710">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spTree>
    <p:extLst>
      <p:ext uri="{BB962C8B-B14F-4D97-AF65-F5344CB8AC3E}">
        <p14:creationId xmlns:p14="http://schemas.microsoft.com/office/powerpoint/2010/main" val="3996319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4" y="2109544"/>
            <a:ext cx="7680340" cy="997196"/>
          </a:xfrm>
          <a:prstGeom prst="rect">
            <a:avLst/>
          </a:prstGeom>
        </p:spPr>
        <p:txBody>
          <a:bodyPr lIns="91419" tIns="45710" rIns="91419" bIns="45710" anchor="b" anchorCtr="0"/>
          <a:lstStyle>
            <a:lvl1pPr>
              <a:defRPr sz="5401"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4" y="3425825"/>
            <a:ext cx="7680340" cy="498598"/>
          </a:xfrm>
          <a:prstGeom prst="rect">
            <a:avLst/>
          </a:prstGeom>
        </p:spPr>
        <p:txBody>
          <a:bodyPr lIns="91419" tIns="45710" rIns="91419" bIns="45710">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spTree>
    <p:extLst>
      <p:ext uri="{BB962C8B-B14F-4D97-AF65-F5344CB8AC3E}">
        <p14:creationId xmlns:p14="http://schemas.microsoft.com/office/powerpoint/2010/main" val="20633398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bout the Speaker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defRPr lang="en-US" dirty="0">
                <a:solidFill>
                  <a:schemeClr val="bg1"/>
                </a:solidFill>
                <a:latin typeface="Segoe UI Light" panose="020B0502040204020203"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latin typeface="Segoe UI Light" panose="020B0502040204020203" pitchFamily="34" charset="0"/>
              </a:defRPr>
            </a:lvl1pPr>
            <a:lvl2pPr>
              <a:defRPr>
                <a:solidFill>
                  <a:schemeClr val="bg1"/>
                </a:solidFill>
                <a:latin typeface="Segoe UI Light" panose="020B0502040204020203" pitchFamily="34" charset="0"/>
              </a:defRPr>
            </a:lvl2pPr>
            <a:lvl3pPr>
              <a:defRPr>
                <a:solidFill>
                  <a:schemeClr val="bg1"/>
                </a:solidFill>
                <a:latin typeface="Segoe UI Light" panose="020B0502040204020203" pitchFamily="34" charset="0"/>
              </a:defRPr>
            </a:lvl3pPr>
            <a:lvl4pPr>
              <a:defRPr>
                <a:solidFill>
                  <a:schemeClr val="bg1"/>
                </a:solidFill>
                <a:latin typeface="Segoe UI Light" panose="020B0502040204020203" pitchFamily="34" charset="0"/>
              </a:defRPr>
            </a:lvl4pPr>
            <a:lvl5pPr>
              <a:defRPr>
                <a:solidFill>
                  <a:schemeClr val="bg1"/>
                </a:solidFill>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p:txBody>
          <a:bodyPr/>
          <a:lstStyle>
            <a:lvl1pPr>
              <a:defRPr>
                <a:latin typeface="Segoe UI Light" panose="020B0502040204020203" pitchFamily="34" charset="0"/>
              </a:defRPr>
            </a:lvl1pPr>
          </a:lstStyle>
          <a:p>
            <a:pPr>
              <a:defRPr/>
            </a:pPr>
            <a:endParaRPr lang="en-US"/>
          </a:p>
        </p:txBody>
      </p:sp>
      <p:sp>
        <p:nvSpPr>
          <p:cNvPr id="6" name="Rectangle 5"/>
          <p:cNvSpPr>
            <a:spLocks noGrp="1" noChangeArrowheads="1"/>
          </p:cNvSpPr>
          <p:nvPr>
            <p:ph type="ftr" sz="quarter" idx="11"/>
          </p:nvPr>
        </p:nvSpPr>
        <p:spPr/>
        <p:txBody>
          <a:bodyPr/>
          <a:lstStyle>
            <a:lvl1pPr>
              <a:defRPr>
                <a:latin typeface="Segoe UI Light" panose="020B0502040204020203" pitchFamily="34" charset="0"/>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16933300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4" y="2109544"/>
            <a:ext cx="7680340" cy="997196"/>
          </a:xfrm>
          <a:prstGeom prst="rect">
            <a:avLst/>
          </a:prstGeom>
        </p:spPr>
        <p:txBody>
          <a:bodyPr lIns="91419" tIns="45710" rIns="91419" bIns="45710" anchor="b" anchorCtr="0"/>
          <a:lstStyle>
            <a:lvl1pPr>
              <a:defRPr sz="5401"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4" y="3425825"/>
            <a:ext cx="7680340" cy="498598"/>
          </a:xfrm>
          <a:prstGeom prst="rect">
            <a:avLst/>
          </a:prstGeom>
        </p:spPr>
        <p:txBody>
          <a:bodyPr lIns="91419" tIns="45710" rIns="91419" bIns="45710">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spTree>
    <p:extLst>
      <p:ext uri="{BB962C8B-B14F-4D97-AF65-F5344CB8AC3E}">
        <p14:creationId xmlns:p14="http://schemas.microsoft.com/office/powerpoint/2010/main" val="3516524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a:prstGeom prst="rect">
            <a:avLst/>
          </a:prstGeom>
        </p:spPr>
        <p:txBody>
          <a:bodyPr anchor="b" anchorCtr="0"/>
          <a:lstStyle>
            <a:lvl1pPr>
              <a:defRPr sz="5401" spc="-113"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0" cy="498598"/>
          </a:xfrm>
          <a:prstGeom prst="rect">
            <a:avLst/>
          </a:prstGeom>
        </p:spPr>
        <p:txBody>
          <a:bodyPr>
            <a:noAutofit/>
          </a:bodyPr>
          <a:lstStyle>
            <a:lvl1pPr marL="0" indent="0">
              <a:spcBef>
                <a:spcPts val="0"/>
              </a:spcBef>
              <a:buNone/>
              <a:defRPr spc="-53" baseline="0">
                <a:solidFill>
                  <a:schemeClr val="bg1"/>
                </a:solidFill>
                <a:latin typeface="+mj-lt"/>
              </a:defRPr>
            </a:lvl1pPr>
          </a:lstStyle>
          <a:p>
            <a:pPr lvl="0"/>
            <a:r>
              <a:rPr lang="en-US" dirty="0" smtClean="0"/>
              <a:t>Subtitle</a:t>
            </a:r>
            <a:endParaRPr lang="en-US" dirty="0"/>
          </a:p>
        </p:txBody>
      </p:sp>
    </p:spTree>
    <p:extLst>
      <p:ext uri="{BB962C8B-B14F-4D97-AF65-F5344CB8AC3E}">
        <p14:creationId xmlns:p14="http://schemas.microsoft.com/office/powerpoint/2010/main" val="1368028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a:prstGeom prst="rect">
            <a:avLst/>
          </a:prstGeom>
        </p:spPr>
        <p:txBody>
          <a:bodyPr anchor="b" anchorCtr="0"/>
          <a:lstStyle>
            <a:lvl1pPr>
              <a:defRPr sz="5401" spc="-113"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0" cy="498598"/>
          </a:xfrm>
          <a:prstGeom prst="rect">
            <a:avLst/>
          </a:prstGeom>
        </p:spPr>
        <p:txBody>
          <a:bodyPr>
            <a:noAutofit/>
          </a:bodyPr>
          <a:lstStyle>
            <a:lvl1pPr marL="0" indent="0">
              <a:spcBef>
                <a:spcPts val="0"/>
              </a:spcBef>
              <a:buNone/>
              <a:defRPr spc="-53" baseline="0">
                <a:solidFill>
                  <a:schemeClr val="bg1"/>
                </a:solidFill>
                <a:latin typeface="+mj-lt"/>
              </a:defRPr>
            </a:lvl1pPr>
          </a:lstStyle>
          <a:p>
            <a:pPr lvl="0"/>
            <a:r>
              <a:rPr lang="en-US" dirty="0" smtClean="0"/>
              <a:t>Subtitle</a:t>
            </a:r>
            <a:endParaRPr lang="en-US" dirty="0"/>
          </a:p>
        </p:txBody>
      </p:sp>
    </p:spTree>
    <p:extLst>
      <p:ext uri="{BB962C8B-B14F-4D97-AF65-F5344CB8AC3E}">
        <p14:creationId xmlns:p14="http://schemas.microsoft.com/office/powerpoint/2010/main" val="13327708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7" y="2819604"/>
            <a:ext cx="8363938" cy="1218795"/>
          </a:xfrm>
          <a:prstGeom prst="rect">
            <a:avLst/>
          </a:prstGeom>
        </p:spPr>
        <p:txBody>
          <a:bodyPr lIns="91419" tIns="45710" rIns="91419" bIns="45710" anchor="b" anchorCtr="0"/>
          <a:lstStyle>
            <a:lvl1pPr>
              <a:defRPr sz="6602"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633953390"/>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7" y="2819604"/>
            <a:ext cx="8363938" cy="1218795"/>
          </a:xfrm>
          <a:prstGeom prst="rect">
            <a:avLst/>
          </a:prstGeom>
        </p:spPr>
        <p:txBody>
          <a:bodyPr lIns="91419" tIns="45710" rIns="91419" bIns="45710" anchor="b" anchorCtr="0"/>
          <a:lstStyle>
            <a:lvl1pPr>
              <a:defRPr sz="6602"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42407661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7" y="2819604"/>
            <a:ext cx="8363938" cy="1218795"/>
          </a:xfrm>
          <a:prstGeom prst="rect">
            <a:avLst/>
          </a:prstGeom>
        </p:spPr>
        <p:txBody>
          <a:bodyPr lIns="91419" tIns="45710" rIns="91419" bIns="45710" anchor="b" anchorCtr="0"/>
          <a:lstStyle>
            <a:lvl1pPr>
              <a:defRPr sz="6602"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695557459"/>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7" y="2819604"/>
            <a:ext cx="8363938" cy="1218795"/>
          </a:xfrm>
          <a:prstGeom prst="rect">
            <a:avLst/>
          </a:prstGeom>
        </p:spPr>
        <p:txBody>
          <a:bodyPr lIns="91419" tIns="45710" rIns="91419" bIns="45710" anchor="b" anchorCtr="0"/>
          <a:lstStyle>
            <a:lvl1pPr>
              <a:defRPr sz="6602"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610779289"/>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a:prstGeom prst="rect">
            <a:avLst/>
          </a:prstGeom>
        </p:spPr>
        <p:txBody>
          <a:bodyPr anchor="b" anchorCtr="0"/>
          <a:lstStyle>
            <a:lvl1pPr>
              <a:defRPr sz="6602" spc="-225" baseline="0">
                <a:solidFill>
                  <a:schemeClr val="bg1"/>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220840237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a:prstGeom prst="rect">
            <a:avLst/>
          </a:prstGeom>
        </p:spPr>
        <p:txBody>
          <a:bodyPr anchor="b" anchorCtr="0"/>
          <a:lstStyle>
            <a:lvl1pPr>
              <a:defRPr sz="6602" spc="-225" baseline="0">
                <a:solidFill>
                  <a:schemeClr val="bg1"/>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381299090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5445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Bullet Poi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Segoe UI Light" panose="020B0502040204020203" pitchFamily="34" charset="0"/>
              </a:defRPr>
            </a:lvl1pPr>
            <a:lvl2pPr>
              <a:defRPr>
                <a:latin typeface="Segoe UI Light" panose="020B0502040204020203" pitchFamily="34" charset="0"/>
              </a:defRPr>
            </a:lvl2pPr>
            <a:lvl3pPr>
              <a:defRPr>
                <a:latin typeface="Segoe UI Light" panose="020B0502040204020203" pitchFamily="34" charset="0"/>
              </a:defRPr>
            </a:lvl3pPr>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atin typeface="Segoe UI Light" panose="020B0502040204020203" pitchFamily="34" charset="0"/>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atin typeface="Segoe UI Light" panose="020B0502040204020203" pitchFamily="34" charset="0"/>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369811835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361289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38844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24369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0197786"/>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372987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22064" y="6102166"/>
            <a:ext cx="1620916" cy="747988"/>
          </a:xfrm>
          <a:prstGeom prst="rect">
            <a:avLst/>
          </a:prstGeom>
        </p:spPr>
      </p:pic>
    </p:spTree>
    <p:extLst>
      <p:ext uri="{BB962C8B-B14F-4D97-AF65-F5344CB8AC3E}">
        <p14:creationId xmlns:p14="http://schemas.microsoft.com/office/powerpoint/2010/main" val="208376445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975926"/>
          </a:xfrm>
          <a:prstGeom prst="rect">
            <a:avLst/>
          </a:prstGeom>
        </p:spPr>
        <p:txBody>
          <a:bodyPr/>
          <a:lstStyle>
            <a:lvl1pPr marL="0" indent="0">
              <a:spcBef>
                <a:spcPts val="1800"/>
              </a:spcBef>
              <a:buNone/>
              <a:defRPr sz="3001">
                <a:gradFill>
                  <a:gsLst>
                    <a:gs pos="100000">
                      <a:schemeClr val="tx2"/>
                    </a:gs>
                    <a:gs pos="0">
                      <a:schemeClr val="tx2"/>
                    </a:gs>
                  </a:gsLst>
                  <a:lin ang="5400000" scaled="0"/>
                </a:gradFill>
                <a:latin typeface="+mj-lt"/>
              </a:defRPr>
            </a:lvl1pPr>
            <a:lvl2pPr marL="0" indent="0">
              <a:buNone/>
              <a:defRPr sz="1500">
                <a:gradFill>
                  <a:gsLst>
                    <a:gs pos="100000">
                      <a:schemeClr val="bg2"/>
                    </a:gs>
                    <a:gs pos="6000">
                      <a:schemeClr val="bg2"/>
                    </a:gs>
                  </a:gsLst>
                  <a:lin ang="5400000" scaled="0"/>
                </a:gradFill>
              </a:defRPr>
            </a:lvl2pPr>
            <a:lvl3pPr marL="173878" indent="0">
              <a:buNone/>
              <a:defRPr sz="1500">
                <a:gradFill>
                  <a:gsLst>
                    <a:gs pos="100000">
                      <a:schemeClr val="bg2"/>
                    </a:gs>
                    <a:gs pos="6000">
                      <a:schemeClr val="bg2"/>
                    </a:gs>
                  </a:gsLst>
                  <a:lin ang="5400000" scaled="0"/>
                </a:gradFill>
              </a:defRPr>
            </a:lvl3pPr>
            <a:lvl4pPr marL="342991" indent="0">
              <a:buNone/>
              <a:defRPr sz="1500">
                <a:gradFill>
                  <a:gsLst>
                    <a:gs pos="100000">
                      <a:schemeClr val="bg2"/>
                    </a:gs>
                    <a:gs pos="6000">
                      <a:schemeClr val="bg2"/>
                    </a:gs>
                  </a:gsLst>
                  <a:lin ang="5400000" scaled="0"/>
                </a:gradFill>
              </a:defRPr>
            </a:lvl4pPr>
            <a:lvl5pPr marL="520442" indent="0">
              <a:buNone/>
              <a:defRPr sz="1500">
                <a:gradFill>
                  <a:gsLst>
                    <a:gs pos="100000">
                      <a:schemeClr val="bg2"/>
                    </a:gs>
                    <a:gs pos="6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8121" y="6100346"/>
            <a:ext cx="1640853" cy="757654"/>
          </a:xfrm>
          <a:prstGeom prst="rect">
            <a:avLst/>
          </a:prstGeom>
        </p:spPr>
      </p:pic>
    </p:spTree>
    <p:extLst>
      <p:ext uri="{BB962C8B-B14F-4D97-AF65-F5344CB8AC3E}">
        <p14:creationId xmlns:p14="http://schemas.microsoft.com/office/powerpoint/2010/main" val="3920970635"/>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43636"/>
          </a:xfrm>
          <a:prstGeom prst="rect">
            <a:avLst/>
          </a:prstGeom>
        </p:spPr>
        <p:txBody>
          <a:bodyPr/>
          <a:lstStyle>
            <a:lvl1pPr marL="213179" indent="-213179">
              <a:buFont typeface="Wingdings" pitchFamily="2" charset="2"/>
              <a:buChar char=""/>
              <a:defRPr sz="3001"/>
            </a:lvl1pPr>
            <a:lvl2pPr marL="388247" indent="-175069">
              <a:buFont typeface="Wingdings" pitchFamily="2" charset="2"/>
              <a:buChar char=""/>
              <a:defRPr>
                <a:latin typeface="+mn-lt"/>
              </a:defRPr>
            </a:lvl2pPr>
            <a:lvl3pPr marL="556171" indent="-167923">
              <a:buFont typeface="Wingdings" pitchFamily="2" charset="2"/>
              <a:buChar char=""/>
              <a:tabLst/>
              <a:defRPr>
                <a:latin typeface="+mn-lt"/>
              </a:defRPr>
            </a:lvl3pPr>
            <a:lvl4pPr marL="685983" indent="-129813">
              <a:buFont typeface="Wingdings" pitchFamily="2" charset="2"/>
              <a:buChar char=""/>
              <a:defRPr>
                <a:latin typeface="+mn-lt"/>
              </a:defRPr>
            </a:lvl4pPr>
            <a:lvl5pPr marL="815796" indent="-129813">
              <a:buFont typeface="Wingdings" pitchFamily="2" charset="2"/>
              <a:buChar char=""/>
              <a:tabLst/>
              <a:defRPr>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8121" y="6100346"/>
            <a:ext cx="1640853" cy="757654"/>
          </a:xfrm>
          <a:prstGeom prst="rect">
            <a:avLst/>
          </a:prstGeom>
        </p:spPr>
      </p:pic>
    </p:spTree>
    <p:extLst>
      <p:ext uri="{BB962C8B-B14F-4D97-AF65-F5344CB8AC3E}">
        <p14:creationId xmlns:p14="http://schemas.microsoft.com/office/powerpoint/2010/main" val="245883529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1"/>
            <a:ext cx="4047274" cy="2351413"/>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gradFill>
                  <a:gsLst>
                    <a:gs pos="1250">
                      <a:schemeClr val="bg2"/>
                    </a:gs>
                    <a:gs pos="100000">
                      <a:schemeClr val="bg2"/>
                    </a:gs>
                  </a:gsLst>
                  <a:lin ang="5400000" scaled="0"/>
                </a:gradFill>
                <a:latin typeface="+mj-lt"/>
                <a:ea typeface="+mn-ea"/>
                <a:cs typeface="+mn-cs"/>
              </a:defRPr>
            </a:lvl1pPr>
            <a:lvl2pPr marL="390629" indent="-171496">
              <a:defRPr sz="1500"/>
            </a:lvl2pPr>
            <a:lvl3pPr marL="514487" indent="-123858">
              <a:tabLst/>
              <a:defRPr sz="1500"/>
            </a:lvl3pPr>
            <a:lvl4pPr marL="647873" indent="-133386">
              <a:defRPr/>
            </a:lvl4pPr>
            <a:lvl5pPr marL="771731" indent="-123858">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447801"/>
            <a:ext cx="4047274" cy="2351413"/>
          </a:xfrm>
        </p:spPr>
        <p:txBody>
          <a:bodyPr>
            <a:spAutoFit/>
          </a:bodyPr>
          <a:lstStyle>
            <a:lvl1pPr marL="254862" indent="-254862">
              <a:spcBef>
                <a:spcPts val="900"/>
              </a:spcBef>
              <a:buClr>
                <a:schemeClr val="bg2"/>
              </a:buClr>
              <a:buFont typeface="Arial" pitchFamily="34" charset="0"/>
              <a:buChar char="•"/>
              <a:defRPr lang="en-US" sz="2701" kern="1200" spc="-53" baseline="0" dirty="0" smtClean="0">
                <a:gradFill>
                  <a:gsLst>
                    <a:gs pos="1250">
                      <a:schemeClr val="bg2"/>
                    </a:gs>
                    <a:gs pos="100000">
                      <a:schemeClr val="bg2"/>
                    </a:gs>
                  </a:gsLst>
                  <a:lin ang="5400000" scaled="0"/>
                </a:gradFill>
                <a:latin typeface="+mj-lt"/>
                <a:ea typeface="+mn-ea"/>
                <a:cs typeface="+mn-cs"/>
              </a:defRPr>
            </a:lvl1pPr>
            <a:lvl2pPr marL="476377" indent="-257244">
              <a:defRPr lang="en-US" sz="1500" kern="1200" spc="0" baseline="0" dirty="0" smtClean="0">
                <a:gradFill>
                  <a:gsLst>
                    <a:gs pos="1250">
                      <a:schemeClr val="bg2"/>
                    </a:gs>
                    <a:gs pos="100000">
                      <a:schemeClr val="bg2"/>
                    </a:gs>
                  </a:gsLst>
                  <a:lin ang="5400000" scaled="0"/>
                </a:gradFill>
                <a:latin typeface="+mn-lt"/>
                <a:ea typeface="+mn-ea"/>
                <a:cs typeface="+mn-cs"/>
              </a:defRPr>
            </a:lvl2pPr>
            <a:lvl3pPr marL="647873" indent="-257244">
              <a:defRPr lang="en-US" sz="1500" kern="1200" spc="0" baseline="0" dirty="0" smtClean="0">
                <a:gradFill>
                  <a:gsLst>
                    <a:gs pos="1250">
                      <a:schemeClr val="bg2"/>
                    </a:gs>
                    <a:gs pos="100000">
                      <a:schemeClr val="bg2"/>
                    </a:gs>
                  </a:gsLst>
                  <a:lin ang="5400000" scaled="0"/>
                </a:gradFill>
                <a:latin typeface="+mn-lt"/>
                <a:ea typeface="+mn-ea"/>
                <a:cs typeface="+mn-cs"/>
              </a:defRPr>
            </a:lvl3pPr>
            <a:lvl4pPr marL="771731" indent="-257244">
              <a:defRPr lang="en-US" sz="1500" kern="1200" spc="0" baseline="0" dirty="0" smtClean="0">
                <a:gradFill>
                  <a:gsLst>
                    <a:gs pos="1250">
                      <a:schemeClr val="bg2"/>
                    </a:gs>
                    <a:gs pos="100000">
                      <a:schemeClr val="bg2"/>
                    </a:gs>
                  </a:gsLst>
                  <a:lin ang="5400000" scaled="0"/>
                </a:gradFill>
                <a:latin typeface="+mn-lt"/>
                <a:ea typeface="+mn-ea"/>
                <a:cs typeface="+mn-cs"/>
              </a:defRPr>
            </a:lvl4pPr>
            <a:lvl5pPr marL="905116" indent="-257244">
              <a:defRPr lang="en-US" sz="1500" kern="1200" spc="0" baseline="0" dirty="0">
                <a:gradFill>
                  <a:gsLst>
                    <a:gs pos="1250">
                      <a:schemeClr val="bg2"/>
                    </a:gs>
                    <a:gs pos="100000">
                      <a:schemeClr val="bg2"/>
                    </a:gs>
                  </a:gsLst>
                  <a:lin ang="5400000" scaled="0"/>
                </a:gra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smtClean="0"/>
              <a:t>Edit Master text styles</a:t>
            </a:r>
          </a:p>
          <a:p>
            <a:pPr marL="219133" marR="0" lvl="1"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smtClean="0"/>
              <a:t>Second level</a:t>
            </a:r>
          </a:p>
          <a:p>
            <a:pPr marL="219133" marR="0" lvl="2"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smtClean="0"/>
              <a:t>Third level</a:t>
            </a:r>
          </a:p>
          <a:p>
            <a:pPr marL="219133" marR="0" lvl="3"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smtClean="0"/>
              <a:t>Fourth level</a:t>
            </a:r>
          </a:p>
          <a:p>
            <a:pPr marL="219133" marR="0" lvl="4"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8121" y="6100346"/>
            <a:ext cx="1640853" cy="757654"/>
          </a:xfrm>
          <a:prstGeom prst="rect">
            <a:avLst/>
          </a:prstGeom>
        </p:spPr>
      </p:pic>
    </p:spTree>
    <p:extLst>
      <p:ext uri="{BB962C8B-B14F-4D97-AF65-F5344CB8AC3E}">
        <p14:creationId xmlns:p14="http://schemas.microsoft.com/office/powerpoint/2010/main" val="198102982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8121" y="6100346"/>
            <a:ext cx="1640853" cy="757654"/>
          </a:xfrm>
          <a:prstGeom prst="rect">
            <a:avLst/>
          </a:prstGeom>
        </p:spPr>
      </p:pic>
    </p:spTree>
    <p:extLst>
      <p:ext uri="{BB962C8B-B14F-4D97-AF65-F5344CB8AC3E}">
        <p14:creationId xmlns:p14="http://schemas.microsoft.com/office/powerpoint/2010/main" val="113133622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Demo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userDrawn="1"/>
        </p:nvSpPr>
        <p:spPr>
          <a:xfrm>
            <a:off x="2133600" y="1143000"/>
            <a:ext cx="4800600" cy="1446550"/>
          </a:xfrm>
          <a:prstGeom prst="rect">
            <a:avLst/>
          </a:prstGeom>
          <a:noFill/>
        </p:spPr>
        <p:txBody>
          <a:bodyPr>
            <a:spAutoFit/>
          </a:bodyPr>
          <a:lstStyle/>
          <a:p>
            <a:pPr algn="ctr">
              <a:defRPr/>
            </a:pPr>
            <a:r>
              <a:rPr lang="en-US" sz="8800" b="1" cap="none" spc="0" baseline="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Segoe UI Light" panose="020B0502040204020203" pitchFamily="34" charset="0"/>
                <a:ea typeface="ＭＳ Ｐゴシック" pitchFamily="8" charset="-128"/>
              </a:rPr>
              <a:t>Demo</a:t>
            </a:r>
          </a:p>
        </p:txBody>
      </p:sp>
      <p:sp>
        <p:nvSpPr>
          <p:cNvPr id="2" name="Title 1"/>
          <p:cNvSpPr>
            <a:spLocks noGrp="1"/>
          </p:cNvSpPr>
          <p:nvPr>
            <p:ph type="title"/>
          </p:nvPr>
        </p:nvSpPr>
        <p:spPr>
          <a:xfrm>
            <a:off x="722313" y="4406900"/>
            <a:ext cx="7772400" cy="1362075"/>
          </a:xfrm>
        </p:spPr>
        <p:txBody>
          <a:bodyPr anchor="t"/>
          <a:lstStyle>
            <a:lvl1pPr algn="l">
              <a:defRPr sz="4000" b="1" cap="all">
                <a:solidFill>
                  <a:schemeClr val="bg1"/>
                </a:solidFill>
                <a:latin typeface="Segoe UI Light" panose="020B0502040204020203"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latin typeface="Segoe UI Light" panose="020B0502040204020203"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6" name="Date Placeholder 3"/>
          <p:cNvSpPr>
            <a:spLocks noGrp="1"/>
          </p:cNvSpPr>
          <p:nvPr>
            <p:ph type="dt" sz="half" idx="10"/>
          </p:nvPr>
        </p:nvSpPr>
        <p:spPr/>
        <p:txBody>
          <a:bodyPr/>
          <a:lstStyle>
            <a:lvl1pPr>
              <a:defRPr>
                <a:latin typeface="Segoe UI Light" panose="020B0502040204020203" pitchFamily="34" charset="0"/>
              </a:defRPr>
            </a:lvl1pPr>
          </a:lstStyle>
          <a:p>
            <a:pPr>
              <a:defRPr/>
            </a:pPr>
            <a:endParaRPr lang="en-US"/>
          </a:p>
        </p:txBody>
      </p:sp>
      <p:sp>
        <p:nvSpPr>
          <p:cNvPr id="7" name="Footer Placeholder 4"/>
          <p:cNvSpPr>
            <a:spLocks noGrp="1"/>
          </p:cNvSpPr>
          <p:nvPr>
            <p:ph type="ftr" sz="quarter" idx="11"/>
          </p:nvPr>
        </p:nvSpPr>
        <p:spPr/>
        <p:txBody>
          <a:bodyPr/>
          <a:lstStyle>
            <a:lvl1pPr>
              <a:defRPr>
                <a:latin typeface="Segoe UI Light" panose="020B0502040204020203" pitchFamily="34" charset="0"/>
              </a:defRPr>
            </a:lvl1pPr>
          </a:lstStyle>
          <a:p>
            <a:pPr>
              <a:defRPr/>
            </a:pPr>
            <a:endParaRPr lang="en-US"/>
          </a:p>
        </p:txBody>
      </p:sp>
      <p:sp>
        <p:nvSpPr>
          <p:cNvPr id="8" name="Slide Number Placeholder 5"/>
          <p:cNvSpPr>
            <a:spLocks noGrp="1"/>
          </p:cNvSpPr>
          <p:nvPr>
            <p:ph type="sldNum" sz="quarter" idx="12"/>
          </p:nvPr>
        </p:nvSpPr>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156708644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secHead" preserve="1">
  <p:cSld name="Demo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userDrawn="1"/>
        </p:nvSpPr>
        <p:spPr>
          <a:xfrm>
            <a:off x="2133600" y="1143000"/>
            <a:ext cx="4800600" cy="1446550"/>
          </a:xfrm>
          <a:prstGeom prst="rect">
            <a:avLst/>
          </a:prstGeom>
          <a:noFill/>
        </p:spPr>
        <p:txBody>
          <a:bodyPr>
            <a:spAutoFit/>
          </a:bodyPr>
          <a:lstStyle/>
          <a:p>
            <a:pPr algn="ctr">
              <a:defRPr/>
            </a:pPr>
            <a:r>
              <a:rPr lang="en-US" sz="8800" b="1" cap="none" spc="0" baseline="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Segoe UI Light" panose="020B0502040204020203" pitchFamily="34" charset="0"/>
                <a:ea typeface="ＭＳ Ｐゴシック" pitchFamily="8" charset="-128"/>
              </a:rPr>
              <a:t>Demo</a:t>
            </a:r>
          </a:p>
        </p:txBody>
      </p:sp>
      <p:sp>
        <p:nvSpPr>
          <p:cNvPr id="2" name="Title 1"/>
          <p:cNvSpPr>
            <a:spLocks noGrp="1"/>
          </p:cNvSpPr>
          <p:nvPr>
            <p:ph type="title"/>
          </p:nvPr>
        </p:nvSpPr>
        <p:spPr>
          <a:xfrm>
            <a:off x="722313" y="4406900"/>
            <a:ext cx="7772400" cy="1362075"/>
          </a:xfrm>
        </p:spPr>
        <p:txBody>
          <a:bodyPr anchor="t"/>
          <a:lstStyle>
            <a:lvl1pPr algn="l">
              <a:defRPr sz="4000" b="1" cap="all">
                <a:solidFill>
                  <a:schemeClr val="bg1"/>
                </a:solidFill>
                <a:latin typeface="Segoe UI Light" panose="020B0502040204020203"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latin typeface="Segoe UI Light" panose="020B0502040204020203"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6" name="Date Placeholder 3"/>
          <p:cNvSpPr>
            <a:spLocks noGrp="1"/>
          </p:cNvSpPr>
          <p:nvPr>
            <p:ph type="dt" sz="half" idx="10"/>
          </p:nvPr>
        </p:nvSpPr>
        <p:spPr/>
        <p:txBody>
          <a:bodyPr/>
          <a:lstStyle>
            <a:lvl1pPr>
              <a:defRPr>
                <a:latin typeface="Segoe UI Light" panose="020B0502040204020203" pitchFamily="34" charset="0"/>
              </a:defRPr>
            </a:lvl1pPr>
          </a:lstStyle>
          <a:p>
            <a:pPr>
              <a:defRPr/>
            </a:pPr>
            <a:endParaRPr lang="en-US"/>
          </a:p>
        </p:txBody>
      </p:sp>
      <p:sp>
        <p:nvSpPr>
          <p:cNvPr id="7" name="Footer Placeholder 4"/>
          <p:cNvSpPr>
            <a:spLocks noGrp="1"/>
          </p:cNvSpPr>
          <p:nvPr>
            <p:ph type="ftr" sz="quarter" idx="11"/>
          </p:nvPr>
        </p:nvSpPr>
        <p:spPr/>
        <p:txBody>
          <a:bodyPr/>
          <a:lstStyle>
            <a:lvl1pPr>
              <a:defRPr>
                <a:latin typeface="Segoe UI Light" panose="020B0502040204020203" pitchFamily="34" charset="0"/>
              </a:defRPr>
            </a:lvl1pPr>
          </a:lstStyle>
          <a:p>
            <a:pPr>
              <a:defRPr/>
            </a:pPr>
            <a:endParaRPr lang="en-US"/>
          </a:p>
        </p:txBody>
      </p:sp>
      <p:sp>
        <p:nvSpPr>
          <p:cNvPr id="8" name="Slide Number Placeholder 5"/>
          <p:cNvSpPr>
            <a:spLocks noGrp="1"/>
          </p:cNvSpPr>
          <p:nvPr>
            <p:ph type="sldNum" sz="quarter" idx="12"/>
          </p:nvPr>
        </p:nvSpPr>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421378747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76400"/>
            <a:ext cx="3962400" cy="4419600"/>
          </a:xfrm>
        </p:spPr>
        <p:txBody>
          <a:bodyPr/>
          <a:lstStyle>
            <a:lvl1pPr>
              <a:defRPr sz="2800">
                <a:latin typeface="Segoe UI Light" panose="020B0502040204020203" pitchFamily="34" charset="0"/>
              </a:defRPr>
            </a:lvl1pPr>
            <a:lvl2pPr>
              <a:defRPr sz="2400">
                <a:latin typeface="Segoe UI Light" panose="020B0502040204020203" pitchFamily="34" charset="0"/>
              </a:defRPr>
            </a:lvl2pPr>
            <a:lvl3pPr>
              <a:defRPr sz="2000">
                <a:latin typeface="Segoe UI Light" panose="020B0502040204020203" pitchFamily="34" charset="0"/>
              </a:defRPr>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1676400"/>
            <a:ext cx="3962400" cy="4419600"/>
          </a:xfrm>
        </p:spPr>
        <p:txBody>
          <a:bodyPr/>
          <a:lstStyle>
            <a:lvl1pPr>
              <a:defRPr sz="2800">
                <a:latin typeface="Segoe UI Light" panose="020B0502040204020203" pitchFamily="34" charset="0"/>
              </a:defRPr>
            </a:lvl1pPr>
            <a:lvl2pPr>
              <a:defRPr sz="2400">
                <a:latin typeface="Segoe UI Light" panose="020B0502040204020203" pitchFamily="34" charset="0"/>
              </a:defRPr>
            </a:lvl2pPr>
            <a:lvl3pPr>
              <a:defRPr sz="2000">
                <a:latin typeface="Segoe UI Light" panose="020B0502040204020203" pitchFamily="34" charset="0"/>
              </a:defRPr>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atin typeface="Segoe UI Light" panose="020B0502040204020203" pitchFamily="34" charset="0"/>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atin typeface="Segoe UI Light" panose="020B0502040204020203" pitchFamily="34" charset="0"/>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385934009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atin typeface="Segoe UI Light" panose="020B0502040204020203"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Segoe UI Light" panose="020B0502040204020203" pitchFamily="34" charset="0"/>
              </a:defRPr>
            </a:lvl1pPr>
            <a:lvl2pPr>
              <a:defRPr sz="2000">
                <a:latin typeface="Segoe UI Light" panose="020B0502040204020203" pitchFamily="34" charset="0"/>
              </a:defRPr>
            </a:lvl2pPr>
            <a:lvl3pPr>
              <a:defRPr sz="1800">
                <a:latin typeface="Segoe UI Light" panose="020B0502040204020203" pitchFamily="34" charset="0"/>
              </a:defRPr>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Segoe UI Light" panose="020B0502040204020203" pitchFamily="34" charset="0"/>
              </a:defRPr>
            </a:lvl1pPr>
            <a:lvl2pPr>
              <a:defRPr sz="2000">
                <a:latin typeface="Segoe UI Light" panose="020B0502040204020203" pitchFamily="34" charset="0"/>
              </a:defRPr>
            </a:lvl2pPr>
            <a:lvl3pPr>
              <a:defRPr sz="1800">
                <a:latin typeface="Segoe UI Light" panose="020B0502040204020203" pitchFamily="34" charset="0"/>
              </a:defRPr>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atin typeface="Segoe UI Light" panose="020B0502040204020203" pitchFamily="34" charset="0"/>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atin typeface="Segoe UI Light" panose="020B0502040204020203" pitchFamily="34" charset="0"/>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125781740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hit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defRPr>
            </a:lvl1p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atin typeface="Segoe UI Light" panose="020B0502040204020203" pitchFamily="34" charset="0"/>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atin typeface="Segoe UI Light" panose="020B0502040204020203" pitchFamily="34" charset="0"/>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119882138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Generic Use Whit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94449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Generic Use Blue">
    <p:spTree>
      <p:nvGrpSpPr>
        <p:cNvPr id="1" name=""/>
        <p:cNvGrpSpPr/>
        <p:nvPr/>
      </p:nvGrpSpPr>
      <p:grpSpPr>
        <a:xfrm>
          <a:off x="0" y="0"/>
          <a:ext cx="0" cy="0"/>
          <a:chOff x="0" y="0"/>
          <a:chExt cx="0" cy="0"/>
        </a:xfrm>
      </p:grpSpPr>
      <p:sp>
        <p:nvSpPr>
          <p:cNvPr id="3" name="Date Placeholder 1"/>
          <p:cNvSpPr>
            <a:spLocks noGrp="1"/>
          </p:cNvSpPr>
          <p:nvPr>
            <p:ph type="dt" sz="half" idx="10"/>
          </p:nvPr>
        </p:nvSpPr>
        <p:spPr/>
        <p:txBody>
          <a:bodyPr/>
          <a:lstStyle>
            <a:lvl1pPr>
              <a:defRPr>
                <a:latin typeface="Segoe UI Light" panose="020B0502040204020203" pitchFamily="34" charset="0"/>
              </a:defRPr>
            </a:lvl1pPr>
          </a:lstStyle>
          <a:p>
            <a:pPr>
              <a:defRPr/>
            </a:pPr>
            <a:endParaRPr lang="en-US"/>
          </a:p>
        </p:txBody>
      </p:sp>
      <p:sp>
        <p:nvSpPr>
          <p:cNvPr id="4" name="Footer Placeholder 2"/>
          <p:cNvSpPr>
            <a:spLocks noGrp="1"/>
          </p:cNvSpPr>
          <p:nvPr>
            <p:ph type="ftr" sz="quarter" idx="11"/>
          </p:nvPr>
        </p:nvSpPr>
        <p:spPr/>
        <p:txBody>
          <a:bodyPr/>
          <a:lstStyle>
            <a:lvl1pPr>
              <a:defRPr>
                <a:latin typeface="Segoe UI Light" panose="020B0502040204020203" pitchFamily="34" charset="0"/>
              </a:defRPr>
            </a:lvl1pPr>
          </a:lstStyle>
          <a:p>
            <a:pPr>
              <a:defRPr/>
            </a:pPr>
            <a:endParaRPr lang="en-US"/>
          </a:p>
        </p:txBody>
      </p:sp>
      <p:sp>
        <p:nvSpPr>
          <p:cNvPr id="5" name="Slide Number Placeholder 3"/>
          <p:cNvSpPr>
            <a:spLocks noGrp="1"/>
          </p:cNvSpPr>
          <p:nvPr>
            <p:ph type="sldNum" sz="quarter" idx="12"/>
          </p:nvPr>
        </p:nvSpPr>
        <p:spPr/>
        <p:txBody>
          <a:bodyPr/>
          <a:lstStyle>
            <a:lvl1pPr>
              <a:defRPr>
                <a:latin typeface="Segoe UI Light" panose="020B0502040204020203" pitchFamily="34" charset="0"/>
              </a:defRPr>
            </a:lvl1pPr>
          </a:lstStyle>
          <a:p>
            <a:pPr>
              <a:defRPr/>
            </a:pPr>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1790172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27" name="Rectangle 2"/>
          <p:cNvSpPr>
            <a:spLocks noGrp="1" noChangeArrowheads="1"/>
          </p:cNvSpPr>
          <p:nvPr>
            <p:ph type="body" idx="1"/>
          </p:nvPr>
        </p:nvSpPr>
        <p:spPr bwMode="auto">
          <a:xfrm>
            <a:off x="457200" y="1676400"/>
            <a:ext cx="8077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1028" name="Rectangle 3"/>
          <p:cNvSpPr>
            <a:spLocks noGrp="1" noChangeArrowheads="1"/>
          </p:cNvSpPr>
          <p:nvPr>
            <p:ph type="title"/>
          </p:nvPr>
        </p:nvSpPr>
        <p:spPr bwMode="auto">
          <a:xfrm>
            <a:off x="457200" y="609600"/>
            <a:ext cx="8077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smtClean="0"/>
              <a:t>Click to edit Master title style</a:t>
            </a:r>
          </a:p>
        </p:txBody>
      </p:sp>
      <p:sp>
        <p:nvSpPr>
          <p:cNvPr id="290820" name="Rectangle 4"/>
          <p:cNvSpPr>
            <a:spLocks noGrp="1" noChangeArrowheads="1"/>
          </p:cNvSpPr>
          <p:nvPr>
            <p:ph type="dt" sz="half" idx="2"/>
          </p:nvPr>
        </p:nvSpPr>
        <p:spPr bwMode="auto">
          <a:xfrm>
            <a:off x="6781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900" baseline="0">
                <a:latin typeface="+mn-lt"/>
                <a:ea typeface="ＭＳ Ｐゴシック" pitchFamily="8" charset="-128"/>
                <a:cs typeface="+mn-cs"/>
              </a:defRPr>
            </a:lvl1pPr>
          </a:lstStyle>
          <a:p>
            <a:pPr>
              <a:defRPr/>
            </a:pPr>
            <a:endParaRPr lang="en-US"/>
          </a:p>
        </p:txBody>
      </p:sp>
      <p:sp>
        <p:nvSpPr>
          <p:cNvPr id="290821" name="Rectangle 5"/>
          <p:cNvSpPr>
            <a:spLocks noGrp="1" noChangeArrowheads="1"/>
          </p:cNvSpPr>
          <p:nvPr>
            <p:ph type="ftr" sz="quarter" idx="3"/>
          </p:nvPr>
        </p:nvSpPr>
        <p:spPr bwMode="auto">
          <a:xfrm>
            <a:off x="457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900" baseline="0">
                <a:solidFill>
                  <a:schemeClr val="bg1"/>
                </a:solidFill>
                <a:latin typeface="+mn-lt"/>
                <a:ea typeface="ＭＳ Ｐゴシック" pitchFamily="8" charset="-128"/>
                <a:cs typeface="+mn-cs"/>
              </a:defRPr>
            </a:lvl1pPr>
          </a:lstStyle>
          <a:p>
            <a:pPr>
              <a:defRPr/>
            </a:pPr>
            <a:endParaRPr lang="en-US"/>
          </a:p>
        </p:txBody>
      </p:sp>
      <p:sp>
        <p:nvSpPr>
          <p:cNvPr id="290822" name="Rectangle 6"/>
          <p:cNvSpPr>
            <a:spLocks noGrp="1" noChangeArrowheads="1"/>
          </p:cNvSpPr>
          <p:nvPr>
            <p:ph type="sldNum" sz="quarter" idx="4"/>
          </p:nvPr>
        </p:nvSpPr>
        <p:spPr bwMode="auto">
          <a:xfrm>
            <a:off x="3581400" y="6248400"/>
            <a:ext cx="1905000" cy="30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defRPr sz="900" b="1" baseline="0">
                <a:solidFill>
                  <a:schemeClr val="bg1"/>
                </a:solidFill>
                <a:latin typeface="+mn-lt"/>
                <a:ea typeface="ＭＳ Ｐゴシック" pitchFamily="8" charset="-128"/>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03" r:id="rId3"/>
    <p:sldLayoutId id="2147483812" r:id="rId4"/>
    <p:sldLayoutId id="2147483804" r:id="rId5"/>
    <p:sldLayoutId id="2147483805" r:id="rId6"/>
    <p:sldLayoutId id="2147483806" r:id="rId7"/>
    <p:sldLayoutId id="2147483807" r:id="rId8"/>
    <p:sldLayoutId id="2147483813" r:id="rId9"/>
    <p:sldLayoutId id="2147483808" r:id="rId10"/>
    <p:sldLayoutId id="2147483809" r:id="rId11"/>
    <p:sldLayoutId id="2147483814" r:id="rId12"/>
    <p:sldLayoutId id="2147483841" r:id="rId13"/>
    <p:sldLayoutId id="2147483842" r:id="rId14"/>
    <p:sldLayoutId id="2147483843" r:id="rId15"/>
    <p:sldLayoutId id="2147483844" r:id="rId16"/>
  </p:sldLayoutIdLst>
  <p:timing>
    <p:tnLst>
      <p:par>
        <p:cTn id="1" dur="indefinite" restart="never" nodeType="tmRoot"/>
      </p:par>
    </p:tnLst>
  </p:timing>
  <p:txStyles>
    <p:titleStyle>
      <a:lvl1pPr algn="l" rtl="0" eaLnBrk="0" fontAlgn="base" hangingPunct="0">
        <a:spcBef>
          <a:spcPct val="0"/>
        </a:spcBef>
        <a:spcAft>
          <a:spcPct val="0"/>
        </a:spcAft>
        <a:defRPr sz="4400">
          <a:solidFill>
            <a:schemeClr val="tx1"/>
          </a:solidFill>
          <a:latin typeface="Segoe UI Light" panose="020B0502040204020203" pitchFamily="34" charset="0"/>
          <a:ea typeface="MS PGothic" pitchFamily="34" charset="-128"/>
          <a:cs typeface="Segoe UI Light" panose="020B0502040204020203" pitchFamily="34" charset="0"/>
        </a:defRPr>
      </a:lvl1pPr>
      <a:lvl2pPr algn="l" rtl="0" eaLnBrk="0" fontAlgn="base" hangingPunct="0">
        <a:spcBef>
          <a:spcPct val="0"/>
        </a:spcBef>
        <a:spcAft>
          <a:spcPct val="0"/>
        </a:spcAft>
        <a:defRPr sz="4400">
          <a:solidFill>
            <a:schemeClr val="tx1"/>
          </a:solidFill>
          <a:latin typeface="Arial" charset="0"/>
          <a:ea typeface="MS PGothic" pitchFamily="34" charset="-128"/>
          <a:cs typeface="ＭＳ Ｐゴシック"/>
        </a:defRPr>
      </a:lvl2pPr>
      <a:lvl3pPr algn="l" rtl="0" eaLnBrk="0" fontAlgn="base" hangingPunct="0">
        <a:spcBef>
          <a:spcPct val="0"/>
        </a:spcBef>
        <a:spcAft>
          <a:spcPct val="0"/>
        </a:spcAft>
        <a:defRPr sz="4400">
          <a:solidFill>
            <a:schemeClr val="tx1"/>
          </a:solidFill>
          <a:latin typeface="Arial" charset="0"/>
          <a:ea typeface="MS PGothic" pitchFamily="34" charset="-128"/>
          <a:cs typeface="ＭＳ Ｐゴシック"/>
        </a:defRPr>
      </a:lvl3pPr>
      <a:lvl4pPr algn="l" rtl="0" eaLnBrk="0" fontAlgn="base" hangingPunct="0">
        <a:spcBef>
          <a:spcPct val="0"/>
        </a:spcBef>
        <a:spcAft>
          <a:spcPct val="0"/>
        </a:spcAft>
        <a:defRPr sz="4400">
          <a:solidFill>
            <a:schemeClr val="tx1"/>
          </a:solidFill>
          <a:latin typeface="Arial" charset="0"/>
          <a:ea typeface="MS PGothic" pitchFamily="34" charset="-128"/>
          <a:cs typeface="ＭＳ Ｐゴシック"/>
        </a:defRPr>
      </a:lvl4pPr>
      <a:lvl5pPr algn="l" rtl="0" eaLnBrk="0" fontAlgn="base" hangingPunct="0">
        <a:spcBef>
          <a:spcPct val="0"/>
        </a:spcBef>
        <a:spcAft>
          <a:spcPct val="0"/>
        </a:spcAft>
        <a:defRPr sz="4400">
          <a:solidFill>
            <a:schemeClr val="tx1"/>
          </a:solidFill>
          <a:latin typeface="Arial" charset="0"/>
          <a:ea typeface="MS PGothic" pitchFamily="34" charset="-128"/>
          <a:cs typeface="ＭＳ Ｐゴシック"/>
        </a:defRPr>
      </a:lvl5pPr>
      <a:lvl6pPr marL="457200" algn="l" rtl="0" fontAlgn="base">
        <a:spcBef>
          <a:spcPct val="0"/>
        </a:spcBef>
        <a:spcAft>
          <a:spcPct val="0"/>
        </a:spcAft>
        <a:defRPr sz="4400">
          <a:solidFill>
            <a:schemeClr val="tx1"/>
          </a:solidFill>
          <a:latin typeface="Arial" charset="0"/>
          <a:ea typeface="ＭＳ Ｐゴシック" pitchFamily="8" charset="-128"/>
        </a:defRPr>
      </a:lvl6pPr>
      <a:lvl7pPr marL="914400" algn="l" rtl="0" fontAlgn="base">
        <a:spcBef>
          <a:spcPct val="0"/>
        </a:spcBef>
        <a:spcAft>
          <a:spcPct val="0"/>
        </a:spcAft>
        <a:defRPr sz="4400">
          <a:solidFill>
            <a:schemeClr val="tx1"/>
          </a:solidFill>
          <a:latin typeface="Arial" charset="0"/>
          <a:ea typeface="ＭＳ Ｐゴシック" pitchFamily="8" charset="-128"/>
        </a:defRPr>
      </a:lvl7pPr>
      <a:lvl8pPr marL="1371600" algn="l" rtl="0" fontAlgn="base">
        <a:spcBef>
          <a:spcPct val="0"/>
        </a:spcBef>
        <a:spcAft>
          <a:spcPct val="0"/>
        </a:spcAft>
        <a:defRPr sz="4400">
          <a:solidFill>
            <a:schemeClr val="tx1"/>
          </a:solidFill>
          <a:latin typeface="Arial" charset="0"/>
          <a:ea typeface="ＭＳ Ｐゴシック" pitchFamily="8" charset="-128"/>
        </a:defRPr>
      </a:lvl8pPr>
      <a:lvl9pPr marL="1828800" algn="l" rtl="0" fontAlgn="base">
        <a:spcBef>
          <a:spcPct val="0"/>
        </a:spcBef>
        <a:spcAft>
          <a:spcPct val="0"/>
        </a:spcAft>
        <a:defRPr sz="4400">
          <a:solidFill>
            <a:schemeClr val="tx1"/>
          </a:solidFill>
          <a:latin typeface="Arial" charset="0"/>
          <a:ea typeface="ＭＳ Ｐゴシック" pitchFamily="8" charset="-128"/>
        </a:defRPr>
      </a:lvl9pPr>
    </p:titleStyle>
    <p:bodyStyle>
      <a:lvl1pPr marL="342900" indent="-342900" algn="l" rtl="0" eaLnBrk="0" fontAlgn="base" hangingPunct="0">
        <a:spcBef>
          <a:spcPct val="20000"/>
        </a:spcBef>
        <a:spcAft>
          <a:spcPct val="0"/>
        </a:spcAft>
        <a:buClr>
          <a:srgbClr val="284B72"/>
        </a:buClr>
        <a:buSzPct val="75000"/>
        <a:buFont typeface="Wingdings 3" panose="05040102010807070707" pitchFamily="18" charset="2"/>
        <a:buChar char="u"/>
        <a:defRPr sz="3200">
          <a:solidFill>
            <a:schemeClr val="tx1"/>
          </a:solidFill>
          <a:latin typeface="Segoe UI Light" panose="020B0502040204020203" pitchFamily="34" charset="0"/>
          <a:ea typeface="MS PGothic" pitchFamily="34" charset="-128"/>
          <a:cs typeface="Segoe UI Light" panose="020B0502040204020203" pitchFamily="34" charset="0"/>
        </a:defRPr>
      </a:lvl1pPr>
      <a:lvl2pPr marL="742950" indent="-285750" algn="l" rtl="0" eaLnBrk="0" fontAlgn="base" hangingPunct="0">
        <a:spcBef>
          <a:spcPct val="20000"/>
        </a:spcBef>
        <a:spcAft>
          <a:spcPct val="0"/>
        </a:spcAft>
        <a:buClr>
          <a:srgbClr val="284B72"/>
        </a:buClr>
        <a:buFont typeface="Wingdings" panose="05000000000000000000" pitchFamily="2" charset="2"/>
        <a:buChar char="§"/>
        <a:defRPr sz="2800">
          <a:solidFill>
            <a:schemeClr val="tx1"/>
          </a:solidFill>
          <a:latin typeface="Segoe UI Light" panose="020B0502040204020203" pitchFamily="34" charset="0"/>
          <a:ea typeface="MS PGothic" pitchFamily="34" charset="-128"/>
          <a:cs typeface="Segoe UI Light" panose="020B0502040204020203" pitchFamily="34" charset="0"/>
        </a:defRPr>
      </a:lvl2pPr>
      <a:lvl3pPr marL="1143000" indent="-228600" algn="l" rtl="0" eaLnBrk="0" fontAlgn="base" hangingPunct="0">
        <a:spcBef>
          <a:spcPct val="20000"/>
        </a:spcBef>
        <a:spcAft>
          <a:spcPct val="0"/>
        </a:spcAft>
        <a:buClr>
          <a:srgbClr val="284B72"/>
        </a:buClr>
        <a:buChar char="–"/>
        <a:defRPr sz="2400">
          <a:solidFill>
            <a:schemeClr val="tx1"/>
          </a:solidFill>
          <a:latin typeface="Segoe UI Light" panose="020B0502040204020203" pitchFamily="34" charset="0"/>
          <a:ea typeface="MS PGothic" pitchFamily="34" charset="-128"/>
          <a:cs typeface="Segoe UI Light" panose="020B0502040204020203" pitchFamily="34" charset="0"/>
        </a:defRPr>
      </a:lvl3pPr>
      <a:lvl4pPr marL="1600200" indent="-228600" algn="l" rtl="0" eaLnBrk="0" fontAlgn="base" hangingPunct="0">
        <a:spcBef>
          <a:spcPct val="20000"/>
        </a:spcBef>
        <a:spcAft>
          <a:spcPct val="0"/>
        </a:spcAft>
        <a:buClr>
          <a:srgbClr val="284B72"/>
        </a:buClr>
        <a:buFont typeface="Times" panose="02020603050405020304" pitchFamily="18" charset="0"/>
        <a:buChar char="•"/>
        <a:defRPr sz="2000">
          <a:solidFill>
            <a:schemeClr val="tx1"/>
          </a:solidFill>
          <a:latin typeface="Segoe UI Light" panose="020B0502040204020203" pitchFamily="34" charset="0"/>
          <a:ea typeface="MS PGothic" pitchFamily="34" charset="-128"/>
          <a:cs typeface="Segoe UI Light" panose="020B0502040204020203" pitchFamily="34" charset="0"/>
        </a:defRPr>
      </a:lvl4pPr>
      <a:lvl5pPr marL="2057400" indent="-228600" algn="l" rtl="0" eaLnBrk="0" fontAlgn="base" hangingPunct="0">
        <a:spcBef>
          <a:spcPct val="20000"/>
        </a:spcBef>
        <a:spcAft>
          <a:spcPct val="0"/>
        </a:spcAft>
        <a:buClr>
          <a:srgbClr val="284B72"/>
        </a:buClr>
        <a:buChar char="»"/>
        <a:defRPr sz="2000">
          <a:solidFill>
            <a:schemeClr val="tx1"/>
          </a:solidFill>
          <a:latin typeface="Segoe UI Light" panose="020B0502040204020203" pitchFamily="34" charset="0"/>
          <a:ea typeface="MS PGothic" pitchFamily="34" charset="-128"/>
          <a:cs typeface="Segoe UI Light" panose="020B0502040204020203" pitchFamily="34" charset="0"/>
        </a:defRPr>
      </a:lvl5pPr>
      <a:lvl6pPr marL="2514600" indent="-228600" algn="l" rtl="0" fontAlgn="base">
        <a:spcBef>
          <a:spcPct val="20000"/>
        </a:spcBef>
        <a:spcAft>
          <a:spcPct val="0"/>
        </a:spcAft>
        <a:buClr>
          <a:srgbClr val="FF0000"/>
        </a:buClr>
        <a:buChar char="»"/>
        <a:defRPr sz="2000">
          <a:solidFill>
            <a:schemeClr val="tx1"/>
          </a:solidFill>
          <a:latin typeface="+mn-lt"/>
          <a:ea typeface="+mn-ea"/>
        </a:defRPr>
      </a:lvl6pPr>
      <a:lvl7pPr marL="2971800" indent="-228600" algn="l" rtl="0" fontAlgn="base">
        <a:spcBef>
          <a:spcPct val="20000"/>
        </a:spcBef>
        <a:spcAft>
          <a:spcPct val="0"/>
        </a:spcAft>
        <a:buClr>
          <a:srgbClr val="FF0000"/>
        </a:buClr>
        <a:buChar char="»"/>
        <a:defRPr sz="2000">
          <a:solidFill>
            <a:schemeClr val="tx1"/>
          </a:solidFill>
          <a:latin typeface="+mn-lt"/>
          <a:ea typeface="+mn-ea"/>
        </a:defRPr>
      </a:lvl7pPr>
      <a:lvl8pPr marL="3429000" indent="-228600" algn="l" rtl="0" fontAlgn="base">
        <a:spcBef>
          <a:spcPct val="20000"/>
        </a:spcBef>
        <a:spcAft>
          <a:spcPct val="0"/>
        </a:spcAft>
        <a:buClr>
          <a:srgbClr val="FF0000"/>
        </a:buClr>
        <a:buChar char="»"/>
        <a:defRPr sz="2000">
          <a:solidFill>
            <a:schemeClr val="tx1"/>
          </a:solidFill>
          <a:latin typeface="+mn-lt"/>
          <a:ea typeface="+mn-ea"/>
        </a:defRPr>
      </a:lvl8pPr>
      <a:lvl9pPr marL="3886200" indent="-228600" algn="l" rtl="0" fontAlgn="base">
        <a:spcBef>
          <a:spcPct val="20000"/>
        </a:spcBef>
        <a:spcAft>
          <a:spcPct val="0"/>
        </a:spcAft>
        <a:buClr>
          <a:srgbClr val="FF0000"/>
        </a:buClr>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2176188"/>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Lst>
  <p:transition>
    <p:fade/>
  </p:transition>
  <p:timing>
    <p:tnLst>
      <p:par>
        <p:cTn id="1" dur="indefinite" restart="never" nodeType="tmRoot"/>
      </p:par>
    </p:tnLst>
  </p:timing>
  <p:hf hdr="0" ftr="0" dt="0"/>
  <p:txStyles>
    <p:titleStyle>
      <a:lvl1pPr algn="l" defTabSz="685800" rtl="0" eaLnBrk="1" latinLnBrk="0" hangingPunct="1">
        <a:lnSpc>
          <a:spcPct val="90000"/>
        </a:lnSpc>
        <a:spcBef>
          <a:spcPct val="0"/>
        </a:spcBef>
        <a:buNone/>
        <a:defRPr lang="en-US" sz="4051" b="0" kern="1200" cap="none" spc="-75"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54804" marR="0" indent="-254804" algn="l" defTabSz="685800" rtl="0" eaLnBrk="1" fontAlgn="auto" latinLnBrk="0" hangingPunct="1">
        <a:lnSpc>
          <a:spcPct val="90000"/>
        </a:lnSpc>
        <a:spcBef>
          <a:spcPct val="20000"/>
        </a:spcBef>
        <a:spcAft>
          <a:spcPts val="0"/>
        </a:spcAft>
        <a:buClrTx/>
        <a:buSzPct val="90000"/>
        <a:buFont typeface="Arial" pitchFamily="34" charset="0"/>
        <a:buChar char="•"/>
        <a:tabLst/>
        <a:defRPr sz="2701" kern="1200" spc="-53" baseline="0">
          <a:gradFill>
            <a:gsLst>
              <a:gs pos="1250">
                <a:schemeClr val="tx1"/>
              </a:gs>
              <a:gs pos="100000">
                <a:schemeClr val="tx1"/>
              </a:gs>
            </a:gsLst>
            <a:lin ang="5400000" scaled="0"/>
          </a:gradFill>
          <a:latin typeface="+mj-lt"/>
          <a:ea typeface="+mn-ea"/>
          <a:cs typeface="+mn-cs"/>
        </a:defRPr>
      </a:lvl1pPr>
      <a:lvl2pPr marL="429833" marR="0" indent="-175029" algn="l" defTabSz="685800"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8908" marR="0" indent="-169076" algn="l" defTabSz="685800" rtl="0" eaLnBrk="1" fontAlgn="auto" latinLnBrk="0" hangingPunct="1">
        <a:lnSpc>
          <a:spcPct val="90000"/>
        </a:lnSpc>
        <a:spcBef>
          <a:spcPct val="20000"/>
        </a:spcBef>
        <a:spcAft>
          <a:spcPts val="0"/>
        </a:spcAft>
        <a:buClrTx/>
        <a:buSzPct val="90000"/>
        <a:buFont typeface="Wingdings" pitchFamily="2" charset="2"/>
        <a:buChar char=""/>
        <a:tabLst>
          <a:tab pos="598908" algn="l"/>
        </a:tabLst>
        <a:defRPr sz="1800" kern="1200" spc="0" baseline="0">
          <a:gradFill>
            <a:gsLst>
              <a:gs pos="1250">
                <a:schemeClr val="tx1"/>
              </a:gs>
              <a:gs pos="100000">
                <a:schemeClr val="tx1"/>
              </a:gs>
            </a:gsLst>
            <a:lin ang="5400000" scaled="0"/>
          </a:gradFill>
          <a:latin typeface="+mn-lt"/>
          <a:ea typeface="+mn-ea"/>
          <a:cs typeface="+mn-cs"/>
        </a:defRPr>
      </a:lvl3pPr>
      <a:lvl4pPr marL="772747" marR="0" indent="-173838" algn="l" defTabSz="685800"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1822" marR="0" indent="-169076" algn="l" defTabSz="685800" rtl="0" eaLnBrk="1" fontAlgn="auto" latinLnBrk="0" hangingPunct="1">
        <a:lnSpc>
          <a:spcPct val="90000"/>
        </a:lnSpc>
        <a:spcBef>
          <a:spcPct val="20000"/>
        </a:spcBef>
        <a:spcAft>
          <a:spcPts val="0"/>
        </a:spcAft>
        <a:buClrTx/>
        <a:buSzPct val="90000"/>
        <a:buFont typeface="Wingdings" pitchFamily="2" charset="2"/>
        <a:buChar char=""/>
        <a:tabLst>
          <a:tab pos="941822" algn="l"/>
        </a:tabLst>
        <a:defRPr sz="1500" kern="1200" spc="0" baseline="0">
          <a:gradFill>
            <a:gsLst>
              <a:gs pos="1250">
                <a:schemeClr val="tx1"/>
              </a:gs>
              <a:gs pos="100000">
                <a:schemeClr val="tx1"/>
              </a:gs>
            </a:gsLst>
            <a:lin ang="5400000" scaled="0"/>
          </a:gra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49"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49"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699"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399" algn="l" defTabSz="685800" rtl="0" eaLnBrk="1" latinLnBrk="0" hangingPunct="1">
        <a:defRPr sz="1350" kern="1200">
          <a:solidFill>
            <a:schemeClr val="tx1"/>
          </a:solidFill>
          <a:latin typeface="+mn-lt"/>
          <a:ea typeface="+mn-ea"/>
          <a:cs typeface="+mn-cs"/>
        </a:defRPr>
      </a:lvl7pPr>
      <a:lvl8pPr marL="2400299" algn="l" defTabSz="685800" rtl="0" eaLnBrk="1" latinLnBrk="0" hangingPunct="1">
        <a:defRPr sz="1350" kern="1200">
          <a:solidFill>
            <a:schemeClr val="tx1"/>
          </a:solidFill>
          <a:latin typeface="+mn-lt"/>
          <a:ea typeface="+mn-ea"/>
          <a:cs typeface="+mn-cs"/>
        </a:defRPr>
      </a:lvl8pPr>
      <a:lvl9pPr marL="2743199"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image" Target="../media/image19.emf"/><Relationship Id="rId1" Type="http://schemas.openxmlformats.org/officeDocument/2006/relationships/slideLayout" Target="../slideLayouts/slideLayout7.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9.emf"/><Relationship Id="rId7" Type="http://schemas.openxmlformats.org/officeDocument/2006/relationships/image" Target="../media/image28.emf"/><Relationship Id="rId2" Type="http://schemas.openxmlformats.org/officeDocument/2006/relationships/image" Target="../media/image20.emf"/><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1.emf"/><Relationship Id="rId4" Type="http://schemas.openxmlformats.org/officeDocument/2006/relationships/image" Target="../media/image1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1.emf"/><Relationship Id="rId4" Type="http://schemas.openxmlformats.org/officeDocument/2006/relationships/image" Target="../media/image10.emf"/></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emf"/><Relationship Id="rId4" Type="http://schemas.openxmlformats.org/officeDocument/2006/relationships/image" Target="../media/image10.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3"/>
          <p:cNvSpPr>
            <a:spLocks noGrp="1"/>
          </p:cNvSpPr>
          <p:nvPr>
            <p:ph type="ctrTitle"/>
          </p:nvPr>
        </p:nvSpPr>
        <p:spPr/>
        <p:txBody>
          <a:bodyPr/>
          <a:lstStyle/>
          <a:p>
            <a:r>
              <a:rPr lang="en-US" b="1" dirty="0"/>
              <a:t>Transforming Your SharePoint Full Trust Code to the SP App Model</a:t>
            </a:r>
            <a:r>
              <a:rPr lang="en-US" dirty="0"/>
              <a:t> </a:t>
            </a:r>
            <a:endParaRPr lang="en-US" altLang="en-US" dirty="0" smtClean="0"/>
          </a:p>
        </p:txBody>
      </p:sp>
      <p:sp>
        <p:nvSpPr>
          <p:cNvPr id="8195" name="Subtitle 4"/>
          <p:cNvSpPr>
            <a:spLocks noGrp="1"/>
          </p:cNvSpPr>
          <p:nvPr>
            <p:ph type="subTitle" idx="1"/>
          </p:nvPr>
        </p:nvSpPr>
        <p:spPr/>
        <p:txBody>
          <a:bodyPr/>
          <a:lstStyle/>
          <a:p>
            <a:pPr>
              <a:buFont typeface="Wingdings 3" panose="05040102010807070707" pitchFamily="18" charset="2"/>
              <a:buNone/>
            </a:pPr>
            <a:r>
              <a:rPr lang="en-US" altLang="en-US" dirty="0" smtClean="0"/>
              <a:t>Vesa </a:t>
            </a:r>
            <a:r>
              <a:rPr lang="en-US" altLang="en-US" dirty="0" smtClean="0"/>
              <a:t>Juvonen</a:t>
            </a:r>
          </a:p>
          <a:p>
            <a:pPr>
              <a:buFont typeface="Wingdings 3" panose="05040102010807070707" pitchFamily="18" charset="2"/>
              <a:buNone/>
            </a:pPr>
            <a:r>
              <a:rPr lang="en-US" altLang="en-US" dirty="0" smtClean="0"/>
              <a:t>Senior Program Manager, Office 365</a:t>
            </a:r>
            <a:endParaRPr lang="en-US" altLang="en-US" dirty="0" smtClean="0"/>
          </a:p>
          <a:p>
            <a:pPr>
              <a:buFont typeface="Wingdings 3" panose="05040102010807070707" pitchFamily="18" charset="2"/>
              <a:buNone/>
            </a:pPr>
            <a:r>
              <a:rPr lang="en-US" altLang="en-US" dirty="0" smtClean="0"/>
              <a:t>Microsoft</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Transformation process</a:t>
            </a:r>
            <a:br>
              <a:rPr lang="en-US" dirty="0" smtClean="0"/>
            </a:br>
            <a:r>
              <a:rPr lang="en-US" sz="2000" dirty="0" smtClean="0"/>
              <a:t>Model we use with customers for the transformation</a:t>
            </a:r>
            <a:endParaRPr lang="en-GB" dirty="0"/>
          </a:p>
        </p:txBody>
      </p:sp>
      <p:grpSp>
        <p:nvGrpSpPr>
          <p:cNvPr id="19" name="Group 18"/>
          <p:cNvGrpSpPr/>
          <p:nvPr/>
        </p:nvGrpSpPr>
        <p:grpSpPr>
          <a:xfrm>
            <a:off x="388808" y="1844513"/>
            <a:ext cx="1595084" cy="3495833"/>
            <a:chOff x="528805" y="1342250"/>
            <a:chExt cx="2169425" cy="4754576"/>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39910" b="4778"/>
            <a:stretch/>
          </p:blipFill>
          <p:spPr>
            <a:xfrm>
              <a:off x="531946" y="1769330"/>
              <a:ext cx="2160000" cy="1798962"/>
            </a:xfrm>
            <a:prstGeom prst="rect">
              <a:avLst/>
            </a:prstGeom>
            <a:ln>
              <a:solidFill>
                <a:schemeClr val="bg1">
                  <a:lumMod val="75000"/>
                </a:schemeClr>
              </a:solidFill>
            </a:ln>
          </p:spPr>
        </p:pic>
        <p:sp>
          <p:nvSpPr>
            <p:cNvPr id="3" name="Rectangle 2"/>
            <p:cNvSpPr/>
            <p:nvPr/>
          </p:nvSpPr>
          <p:spPr bwMode="auto">
            <a:xfrm>
              <a:off x="531947" y="1342250"/>
              <a:ext cx="2166283" cy="427080"/>
            </a:xfrm>
            <a:prstGeom prst="rect">
              <a:avLst/>
            </a:prstGeom>
            <a:solidFill>
              <a:srgbClr val="00BD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513"/>
              <a:r>
                <a:rPr lang="en-US" sz="1650" baseline="0" dirty="0">
                  <a:gradFill>
                    <a:gsLst>
                      <a:gs pos="0">
                        <a:srgbClr val="FFFFFF"/>
                      </a:gs>
                      <a:gs pos="100000">
                        <a:srgbClr val="FFFFFF"/>
                      </a:gs>
                    </a:gsLst>
                    <a:lin ang="5400000" scaled="0"/>
                  </a:gradFill>
                  <a:ea typeface="Segoe UI" pitchFamily="34" charset="0"/>
                  <a:cs typeface="Segoe UI" pitchFamily="34" charset="0"/>
                </a:rPr>
                <a:t>Readiness</a:t>
              </a:r>
              <a:endParaRPr lang="en-GB" sz="1650" baseline="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528805" y="3638937"/>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t" anchorCtr="0" forceAA="0" compatLnSpc="1">
              <a:prstTxWarp prst="textNoShape">
                <a:avLst/>
              </a:prstTxWarp>
              <a:noAutofit/>
            </a:bodyPr>
            <a:lstStyle/>
            <a:p>
              <a:pPr marL="257152" indent="-257152" defTabSz="685513">
                <a:buFont typeface="Arial" panose="020B0604020202020204" pitchFamily="34" charset="0"/>
                <a:buChar char="•"/>
              </a:pPr>
              <a:r>
                <a:rPr lang="en-US" sz="1050" baseline="0" dirty="0">
                  <a:solidFill>
                    <a:schemeClr val="tx1">
                      <a:lumMod val="65000"/>
                      <a:lumOff val="35000"/>
                    </a:schemeClr>
                  </a:solidFill>
                  <a:ea typeface="Segoe UI" pitchFamily="34" charset="0"/>
                  <a:cs typeface="Segoe UI" pitchFamily="34" charset="0"/>
                </a:rPr>
                <a:t>Readiness with app model topics</a:t>
              </a:r>
            </a:p>
            <a:p>
              <a:pPr marL="257152" indent="-257152" defTabSz="685513">
                <a:buFont typeface="Arial" panose="020B0604020202020204" pitchFamily="34" charset="0"/>
                <a:buChar char="•"/>
              </a:pPr>
              <a:r>
                <a:rPr lang="en-US" sz="1050" baseline="0" dirty="0">
                  <a:solidFill>
                    <a:schemeClr val="tx1">
                      <a:lumMod val="65000"/>
                      <a:lumOff val="35000"/>
                    </a:schemeClr>
                  </a:solidFill>
                  <a:ea typeface="Segoe UI" pitchFamily="34" charset="0"/>
                  <a:cs typeface="Segoe UI" pitchFamily="34" charset="0"/>
                </a:rPr>
                <a:t>Hosting decisions</a:t>
              </a:r>
            </a:p>
            <a:p>
              <a:pPr marL="257152" indent="-257152" defTabSz="685513">
                <a:buFont typeface="Arial" panose="020B0604020202020204" pitchFamily="34" charset="0"/>
                <a:buChar char="•"/>
              </a:pPr>
              <a:r>
                <a:rPr lang="en-US" sz="1050" baseline="0" dirty="0">
                  <a:solidFill>
                    <a:schemeClr val="tx1">
                      <a:lumMod val="65000"/>
                      <a:lumOff val="35000"/>
                    </a:schemeClr>
                  </a:solidFill>
                  <a:ea typeface="Segoe UI" pitchFamily="34" charset="0"/>
                  <a:cs typeface="Segoe UI" pitchFamily="34" charset="0"/>
                </a:rPr>
                <a:t>Network impact analyses</a:t>
              </a:r>
            </a:p>
            <a:p>
              <a:pPr marL="257152" indent="-257152" defTabSz="685513">
                <a:buFont typeface="Arial" panose="020B0604020202020204" pitchFamily="34" charset="0"/>
                <a:buChar char="•"/>
              </a:pPr>
              <a:r>
                <a:rPr lang="en-US" sz="1050" baseline="0" dirty="0">
                  <a:solidFill>
                    <a:schemeClr val="tx1">
                      <a:lumMod val="65000"/>
                      <a:lumOff val="35000"/>
                    </a:schemeClr>
                  </a:solidFill>
                  <a:ea typeface="Segoe UI" pitchFamily="34" charset="0"/>
                  <a:cs typeface="Segoe UI" pitchFamily="34" charset="0"/>
                </a:rPr>
                <a:t>Development model readiness</a:t>
              </a:r>
              <a:endParaRPr lang="en-GB" sz="1050" baseline="0" dirty="0">
                <a:solidFill>
                  <a:schemeClr val="tx1">
                    <a:lumMod val="65000"/>
                    <a:lumOff val="35000"/>
                  </a:schemeClr>
                </a:solidFill>
                <a:ea typeface="Segoe UI" pitchFamily="34" charset="0"/>
                <a:cs typeface="Segoe UI" pitchFamily="34" charset="0"/>
              </a:endParaRPr>
            </a:p>
          </p:txBody>
        </p:sp>
      </p:grpSp>
      <p:grpSp>
        <p:nvGrpSpPr>
          <p:cNvPr id="20" name="Group 19"/>
          <p:cNvGrpSpPr/>
          <p:nvPr/>
        </p:nvGrpSpPr>
        <p:grpSpPr>
          <a:xfrm>
            <a:off x="2094694" y="1844514"/>
            <a:ext cx="1592774" cy="3497554"/>
            <a:chOff x="2848929" y="1342250"/>
            <a:chExt cx="2166283" cy="4756917"/>
          </a:xfrm>
        </p:grpSpPr>
        <p:sp>
          <p:nvSpPr>
            <p:cNvPr id="4" name="Rectangle 3"/>
            <p:cNvSpPr/>
            <p:nvPr/>
          </p:nvSpPr>
          <p:spPr bwMode="auto">
            <a:xfrm>
              <a:off x="2848929" y="1342250"/>
              <a:ext cx="2166283" cy="427080"/>
            </a:xfrm>
            <a:prstGeom prst="rect">
              <a:avLst/>
            </a:prstGeom>
            <a:solidFill>
              <a:srgbClr val="00BD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513"/>
              <a:r>
                <a:rPr lang="en-US" sz="1650" baseline="0" dirty="0">
                  <a:gradFill>
                    <a:gsLst>
                      <a:gs pos="0">
                        <a:srgbClr val="FFFFFF"/>
                      </a:gs>
                      <a:gs pos="100000">
                        <a:srgbClr val="FFFFFF"/>
                      </a:gs>
                    </a:gsLst>
                    <a:lin ang="5400000" scaled="0"/>
                  </a:gradFill>
                  <a:ea typeface="Segoe UI" pitchFamily="34" charset="0"/>
                  <a:cs typeface="Segoe UI" pitchFamily="34" charset="0"/>
                </a:rPr>
                <a:t>Assessment</a:t>
              </a:r>
              <a:endParaRPr lang="en-GB" sz="1650" baseline="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2848929" y="3641278"/>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t" anchorCtr="0" forceAA="0" compatLnSpc="1">
              <a:prstTxWarp prst="textNoShape">
                <a:avLst/>
              </a:prstTxWarp>
              <a:noAutofit/>
            </a:bodyPr>
            <a:lstStyle/>
            <a:p>
              <a:pPr marL="257152" indent="-257152" defTabSz="685513">
                <a:buFont typeface="Arial" panose="020B0604020202020204" pitchFamily="34" charset="0"/>
                <a:buChar char="•"/>
              </a:pPr>
              <a:r>
                <a:rPr lang="en-US" sz="1050" baseline="0" dirty="0">
                  <a:solidFill>
                    <a:schemeClr val="tx1">
                      <a:lumMod val="65000"/>
                      <a:lumOff val="35000"/>
                    </a:schemeClr>
                  </a:solidFill>
                  <a:ea typeface="Segoe UI" pitchFamily="34" charset="0"/>
                  <a:cs typeface="Segoe UI" pitchFamily="34" charset="0"/>
                </a:rPr>
                <a:t>Analyze existing solution usage</a:t>
              </a:r>
            </a:p>
            <a:p>
              <a:pPr marL="257152" indent="-257152" defTabSz="685513">
                <a:buFont typeface="Arial" panose="020B0604020202020204" pitchFamily="34" charset="0"/>
                <a:buChar char="•"/>
              </a:pPr>
              <a:r>
                <a:rPr lang="en-US" sz="1050" baseline="0" dirty="0">
                  <a:solidFill>
                    <a:schemeClr val="tx1">
                      <a:lumMod val="65000"/>
                      <a:lumOff val="35000"/>
                    </a:schemeClr>
                  </a:solidFill>
                  <a:ea typeface="Segoe UI" pitchFamily="34" charset="0"/>
                  <a:cs typeface="Segoe UI" pitchFamily="34" charset="0"/>
                </a:rPr>
                <a:t>Analyze existing code and functionality</a:t>
              </a:r>
            </a:p>
            <a:p>
              <a:pPr marL="257152" indent="-257152" defTabSz="685513">
                <a:buFont typeface="Arial" panose="020B0604020202020204" pitchFamily="34" charset="0"/>
                <a:buChar char="•"/>
              </a:pPr>
              <a:r>
                <a:rPr lang="en-US" sz="1050" baseline="0" dirty="0">
                  <a:solidFill>
                    <a:schemeClr val="tx1">
                      <a:lumMod val="65000"/>
                      <a:lumOff val="35000"/>
                    </a:schemeClr>
                  </a:solidFill>
                  <a:ea typeface="Segoe UI" pitchFamily="34" charset="0"/>
                  <a:cs typeface="Segoe UI" pitchFamily="34" charset="0"/>
                </a:rPr>
                <a:t>Concentrate on business and functional requirements, not on technology </a:t>
              </a: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19992"/>
            <a:stretch/>
          </p:blipFill>
          <p:spPr>
            <a:xfrm>
              <a:off x="2852607" y="1772918"/>
              <a:ext cx="2160000" cy="1798438"/>
            </a:xfrm>
            <a:prstGeom prst="rect">
              <a:avLst/>
            </a:prstGeom>
            <a:ln>
              <a:solidFill>
                <a:schemeClr val="bg1">
                  <a:lumMod val="75000"/>
                </a:schemeClr>
              </a:solidFill>
            </a:ln>
          </p:spPr>
        </p:pic>
      </p:grpSp>
      <p:grpSp>
        <p:nvGrpSpPr>
          <p:cNvPr id="21" name="Group 20"/>
          <p:cNvGrpSpPr/>
          <p:nvPr/>
        </p:nvGrpSpPr>
        <p:grpSpPr>
          <a:xfrm>
            <a:off x="3793650" y="1844513"/>
            <a:ext cx="1597394" cy="3495833"/>
            <a:chOff x="5159627" y="1342250"/>
            <a:chExt cx="2172567" cy="4754575"/>
          </a:xfrm>
        </p:grpSpPr>
        <p:sp>
          <p:nvSpPr>
            <p:cNvPr id="5" name="Rectangle 4"/>
            <p:cNvSpPr/>
            <p:nvPr/>
          </p:nvSpPr>
          <p:spPr bwMode="auto">
            <a:xfrm>
              <a:off x="5165911" y="1342250"/>
              <a:ext cx="2166283" cy="427080"/>
            </a:xfrm>
            <a:prstGeom prst="rect">
              <a:avLst/>
            </a:prstGeom>
            <a:solidFill>
              <a:srgbClr val="00BD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513"/>
              <a:r>
                <a:rPr lang="en-US" sz="1650" baseline="0" dirty="0">
                  <a:gradFill>
                    <a:gsLst>
                      <a:gs pos="0">
                        <a:srgbClr val="FFFFFF"/>
                      </a:gs>
                      <a:gs pos="100000">
                        <a:srgbClr val="FFFFFF"/>
                      </a:gs>
                    </a:gsLst>
                    <a:lin ang="5400000" scaled="0"/>
                  </a:gradFill>
                  <a:ea typeface="Segoe UI" pitchFamily="34" charset="0"/>
                  <a:cs typeface="Segoe UI" pitchFamily="34" charset="0"/>
                </a:rPr>
                <a:t>Planning</a:t>
              </a:r>
              <a:endParaRPr lang="en-GB" sz="1650" baseline="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159627" y="3638936"/>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t" anchorCtr="0" forceAA="0" compatLnSpc="1">
              <a:prstTxWarp prst="textNoShape">
                <a:avLst/>
              </a:prstTxWarp>
              <a:noAutofit/>
            </a:bodyPr>
            <a:lstStyle/>
            <a:p>
              <a:pPr marL="257152" indent="-257152" defTabSz="685513">
                <a:buFont typeface="Arial" panose="020B0604020202020204" pitchFamily="34" charset="0"/>
                <a:buChar char="•"/>
              </a:pPr>
              <a:r>
                <a:rPr lang="en-US" sz="1050" baseline="0" dirty="0">
                  <a:solidFill>
                    <a:schemeClr val="tx1">
                      <a:lumMod val="65000"/>
                      <a:lumOff val="35000"/>
                    </a:schemeClr>
                  </a:solidFill>
                  <a:ea typeface="Segoe UI" pitchFamily="34" charset="0"/>
                  <a:cs typeface="Segoe UI" pitchFamily="34" charset="0"/>
                </a:rPr>
                <a:t>App model solution planning</a:t>
              </a:r>
              <a:r>
                <a:rPr lang="en-GB" sz="1050" baseline="0" dirty="0">
                  <a:solidFill>
                    <a:schemeClr val="tx1">
                      <a:lumMod val="65000"/>
                      <a:lumOff val="35000"/>
                    </a:schemeClr>
                  </a:solidFill>
                  <a:ea typeface="Segoe UI" pitchFamily="34" charset="0"/>
                  <a:cs typeface="Segoe UI" pitchFamily="34" charset="0"/>
                </a:rPr>
                <a:t> and design</a:t>
              </a:r>
            </a:p>
            <a:p>
              <a:pPr marL="257152" indent="-257152" defTabSz="685513">
                <a:buFont typeface="Arial" panose="020B0604020202020204" pitchFamily="34" charset="0"/>
                <a:buChar char="•"/>
              </a:pPr>
              <a:r>
                <a:rPr lang="en-US" sz="1050" baseline="0" dirty="0">
                  <a:solidFill>
                    <a:schemeClr val="tx1">
                      <a:lumMod val="65000"/>
                      <a:lumOff val="35000"/>
                    </a:schemeClr>
                  </a:solidFill>
                  <a:ea typeface="Segoe UI" pitchFamily="34" charset="0"/>
                  <a:cs typeface="Segoe UI" pitchFamily="34" charset="0"/>
                </a:rPr>
                <a:t>What patterns and models are used for different solutions</a:t>
              </a:r>
            </a:p>
            <a:p>
              <a:pPr marL="257152" indent="-257152" defTabSz="685513">
                <a:buFont typeface="Arial" panose="020B0604020202020204" pitchFamily="34" charset="0"/>
                <a:buChar char="•"/>
              </a:pPr>
              <a:r>
                <a:rPr lang="en-US" sz="1050" baseline="0" dirty="0">
                  <a:solidFill>
                    <a:schemeClr val="tx1">
                      <a:lumMod val="65000"/>
                      <a:lumOff val="35000"/>
                    </a:schemeClr>
                  </a:solidFill>
                  <a:ea typeface="Segoe UI" pitchFamily="34" charset="0"/>
                  <a:cs typeface="Segoe UI" pitchFamily="34" charset="0"/>
                </a:rPr>
                <a:t>What solutions can be converted to out of the box capabilities</a:t>
              </a:r>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19196"/>
            <a:stretch/>
          </p:blipFill>
          <p:spPr>
            <a:xfrm>
              <a:off x="5165910" y="1769330"/>
              <a:ext cx="2160000" cy="1798960"/>
            </a:xfrm>
            <a:prstGeom prst="rect">
              <a:avLst/>
            </a:prstGeom>
            <a:ln>
              <a:solidFill>
                <a:schemeClr val="bg1">
                  <a:lumMod val="75000"/>
                </a:schemeClr>
              </a:solidFill>
            </a:ln>
          </p:spPr>
        </p:pic>
      </p:grpSp>
      <p:grpSp>
        <p:nvGrpSpPr>
          <p:cNvPr id="22" name="Group 21"/>
          <p:cNvGrpSpPr/>
          <p:nvPr/>
        </p:nvGrpSpPr>
        <p:grpSpPr>
          <a:xfrm>
            <a:off x="5497227" y="1844513"/>
            <a:ext cx="1597393" cy="3495832"/>
            <a:chOff x="7476610" y="1342250"/>
            <a:chExt cx="2172566" cy="4754574"/>
          </a:xfrm>
        </p:grpSpPr>
        <p:sp>
          <p:nvSpPr>
            <p:cNvPr id="6" name="Rectangle 5"/>
            <p:cNvSpPr/>
            <p:nvPr/>
          </p:nvSpPr>
          <p:spPr bwMode="auto">
            <a:xfrm>
              <a:off x="7482893" y="1342250"/>
              <a:ext cx="2166283" cy="427080"/>
            </a:xfrm>
            <a:prstGeom prst="rect">
              <a:avLst/>
            </a:prstGeom>
            <a:solidFill>
              <a:srgbClr val="00BD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513"/>
              <a:r>
                <a:rPr lang="en-US" sz="1650" baseline="0" dirty="0">
                  <a:gradFill>
                    <a:gsLst>
                      <a:gs pos="0">
                        <a:srgbClr val="FFFFFF"/>
                      </a:gs>
                      <a:gs pos="100000">
                        <a:srgbClr val="FFFFFF"/>
                      </a:gs>
                    </a:gsLst>
                    <a:lin ang="5400000" scaled="0"/>
                  </a:gradFill>
                  <a:ea typeface="Segoe UI" pitchFamily="34" charset="0"/>
                  <a:cs typeface="Segoe UI" pitchFamily="34" charset="0"/>
                </a:rPr>
                <a:t>Implementation</a:t>
              </a:r>
              <a:endParaRPr lang="en-GB" sz="1650" baseline="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476610" y="3638935"/>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t" anchorCtr="0" forceAA="0" compatLnSpc="1">
              <a:prstTxWarp prst="textNoShape">
                <a:avLst/>
              </a:prstTxWarp>
              <a:noAutofit/>
            </a:bodyPr>
            <a:lstStyle/>
            <a:p>
              <a:pPr marL="257152" indent="-257152" defTabSz="685513">
                <a:buFont typeface="Arial" panose="020B0604020202020204" pitchFamily="34" charset="0"/>
                <a:buChar char="•"/>
              </a:pPr>
              <a:r>
                <a:rPr lang="en-US" sz="1050" baseline="0" dirty="0">
                  <a:solidFill>
                    <a:schemeClr val="tx1">
                      <a:lumMod val="65000"/>
                      <a:lumOff val="35000"/>
                    </a:schemeClr>
                  </a:solidFill>
                  <a:ea typeface="Segoe UI" pitchFamily="34" charset="0"/>
                  <a:cs typeface="Segoe UI" pitchFamily="34" charset="0"/>
                </a:rPr>
                <a:t>Detailed technical planning</a:t>
              </a:r>
            </a:p>
            <a:p>
              <a:pPr marL="257152" indent="-257152" defTabSz="685513">
                <a:buFont typeface="Arial" panose="020B0604020202020204" pitchFamily="34" charset="0"/>
                <a:buChar char="•"/>
              </a:pPr>
              <a:r>
                <a:rPr lang="en-US" sz="1050" baseline="0" dirty="0">
                  <a:solidFill>
                    <a:schemeClr val="tx1">
                      <a:lumMod val="65000"/>
                      <a:lumOff val="35000"/>
                    </a:schemeClr>
                  </a:solidFill>
                  <a:ea typeface="Segoe UI" pitchFamily="34" charset="0"/>
                  <a:cs typeface="Segoe UI" pitchFamily="34" charset="0"/>
                </a:rPr>
                <a:t>Actual app model solution implementation</a:t>
              </a:r>
            </a:p>
            <a:p>
              <a:pPr marL="257152" indent="-257152" defTabSz="685513">
                <a:buFont typeface="Arial" panose="020B0604020202020204" pitchFamily="34" charset="0"/>
                <a:buChar char="•"/>
              </a:pPr>
              <a:r>
                <a:rPr lang="en-US" sz="1050" baseline="0" dirty="0">
                  <a:solidFill>
                    <a:schemeClr val="tx1">
                      <a:lumMod val="65000"/>
                      <a:lumOff val="35000"/>
                    </a:schemeClr>
                  </a:solidFill>
                  <a:ea typeface="Segoe UI" pitchFamily="34" charset="0"/>
                  <a:cs typeface="Segoe UI" pitchFamily="34" charset="0"/>
                </a:rPr>
                <a:t>Typical development process, including testing</a:t>
              </a:r>
              <a:endParaRPr lang="en-GB" sz="1050" baseline="0" dirty="0">
                <a:solidFill>
                  <a:schemeClr val="tx1">
                    <a:lumMod val="65000"/>
                    <a:lumOff val="35000"/>
                  </a:schemeClr>
                </a:solidFill>
                <a:ea typeface="Segoe UI" pitchFamily="34" charset="0"/>
                <a:cs typeface="Segoe UI" pitchFamily="34" charset="0"/>
              </a:endParaRPr>
            </a:p>
          </p:txBody>
        </p:sp>
        <p:pic>
          <p:nvPicPr>
            <p:cNvPr id="17" name="Picture 16"/>
            <p:cNvPicPr>
              <a:picLocks noChangeAspect="1"/>
            </p:cNvPicPr>
            <p:nvPr/>
          </p:nvPicPr>
          <p:blipFill rotWithShape="1">
            <a:blip r:embed="rId5" cstate="print">
              <a:extLst>
                <a:ext uri="{28A0092B-C50C-407E-A947-70E740481C1C}">
                  <a14:useLocalDpi xmlns:a14="http://schemas.microsoft.com/office/drawing/2010/main" val="0"/>
                </a:ext>
              </a:extLst>
            </a:blip>
            <a:srcRect t="45801"/>
            <a:stretch/>
          </p:blipFill>
          <p:spPr>
            <a:xfrm>
              <a:off x="7482893" y="1769330"/>
              <a:ext cx="2160000" cy="1798960"/>
            </a:xfrm>
            <a:prstGeom prst="rect">
              <a:avLst/>
            </a:prstGeom>
          </p:spPr>
        </p:pic>
      </p:grpSp>
      <p:grpSp>
        <p:nvGrpSpPr>
          <p:cNvPr id="23" name="Group 22"/>
          <p:cNvGrpSpPr/>
          <p:nvPr/>
        </p:nvGrpSpPr>
        <p:grpSpPr>
          <a:xfrm>
            <a:off x="7203114" y="1844513"/>
            <a:ext cx="1595083" cy="3495832"/>
            <a:chOff x="9796734" y="1342250"/>
            <a:chExt cx="2169424" cy="4754574"/>
          </a:xfrm>
        </p:grpSpPr>
        <p:sp>
          <p:nvSpPr>
            <p:cNvPr id="7" name="Rectangle 6"/>
            <p:cNvSpPr/>
            <p:nvPr/>
          </p:nvSpPr>
          <p:spPr bwMode="auto">
            <a:xfrm>
              <a:off x="9799875" y="1342250"/>
              <a:ext cx="2166283" cy="427080"/>
            </a:xfrm>
            <a:prstGeom prst="rect">
              <a:avLst/>
            </a:prstGeom>
            <a:solidFill>
              <a:srgbClr val="00BD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513"/>
              <a:r>
                <a:rPr lang="en-US" sz="1650" baseline="0" dirty="0">
                  <a:gradFill>
                    <a:gsLst>
                      <a:gs pos="0">
                        <a:srgbClr val="FFFFFF"/>
                      </a:gs>
                      <a:gs pos="100000">
                        <a:srgbClr val="FFFFFF"/>
                      </a:gs>
                    </a:gsLst>
                    <a:lin ang="5400000" scaled="0"/>
                  </a:gradFill>
                  <a:ea typeface="Segoe UI" pitchFamily="34" charset="0"/>
                  <a:cs typeface="Segoe UI" pitchFamily="34" charset="0"/>
                </a:rPr>
                <a:t>Deployment</a:t>
              </a:r>
              <a:endParaRPr lang="en-GB" sz="1650" baseline="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9796734" y="3638935"/>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t" anchorCtr="0" forceAA="0" compatLnSpc="1">
              <a:prstTxWarp prst="textNoShape">
                <a:avLst/>
              </a:prstTxWarp>
              <a:noAutofit/>
            </a:bodyPr>
            <a:lstStyle/>
            <a:p>
              <a:pPr marL="257152" indent="-257152" defTabSz="685513">
                <a:buFont typeface="Arial" panose="020B0604020202020204" pitchFamily="34" charset="0"/>
                <a:buChar char="•"/>
              </a:pPr>
              <a:r>
                <a:rPr lang="en-US" sz="1050" baseline="0" dirty="0">
                  <a:solidFill>
                    <a:schemeClr val="tx1">
                      <a:lumMod val="65000"/>
                      <a:lumOff val="35000"/>
                    </a:schemeClr>
                  </a:solidFill>
                  <a:ea typeface="Segoe UI" pitchFamily="34" charset="0"/>
                  <a:cs typeface="Segoe UI" pitchFamily="34" charset="0"/>
                </a:rPr>
                <a:t>App solution deployment</a:t>
              </a:r>
            </a:p>
            <a:p>
              <a:pPr marL="257152" indent="-257152" defTabSz="685513">
                <a:buFont typeface="Arial" panose="020B0604020202020204" pitchFamily="34" charset="0"/>
                <a:buChar char="•"/>
              </a:pPr>
              <a:r>
                <a:rPr lang="en-US" sz="1050" baseline="0" dirty="0">
                  <a:solidFill>
                    <a:schemeClr val="tx1">
                      <a:lumMod val="65000"/>
                      <a:lumOff val="35000"/>
                    </a:schemeClr>
                  </a:solidFill>
                  <a:ea typeface="Segoe UI" pitchFamily="34" charset="0"/>
                  <a:cs typeface="Segoe UI" pitchFamily="34" charset="0"/>
                </a:rPr>
                <a:t>Existing content retrofitting</a:t>
              </a:r>
            </a:p>
            <a:p>
              <a:pPr marL="257152" indent="-257152" defTabSz="685513">
                <a:buFont typeface="Arial" panose="020B0604020202020204" pitchFamily="34" charset="0"/>
                <a:buChar char="•"/>
              </a:pPr>
              <a:r>
                <a:rPr lang="en-US" sz="1050" baseline="0" dirty="0">
                  <a:solidFill>
                    <a:schemeClr val="tx1">
                      <a:lumMod val="65000"/>
                      <a:lumOff val="35000"/>
                    </a:schemeClr>
                  </a:solidFill>
                  <a:ea typeface="Segoe UI" pitchFamily="34" charset="0"/>
                  <a:cs typeface="Segoe UI" pitchFamily="34" charset="0"/>
                </a:rPr>
                <a:t>Farm solution retraction</a:t>
              </a:r>
              <a:endParaRPr lang="en-GB" sz="1050" baseline="0" dirty="0">
                <a:solidFill>
                  <a:schemeClr val="tx1">
                    <a:lumMod val="65000"/>
                    <a:lumOff val="35000"/>
                  </a:schemeClr>
                </a:solidFill>
                <a:ea typeface="Segoe UI" pitchFamily="34" charset="0"/>
                <a:cs typeface="Segoe UI" pitchFamily="34" charset="0"/>
              </a:endParaRPr>
            </a:p>
          </p:txBody>
        </p:sp>
        <p:pic>
          <p:nvPicPr>
            <p:cNvPr id="18" name="Picture 17"/>
            <p:cNvPicPr>
              <a:picLocks noChangeAspect="1"/>
            </p:cNvPicPr>
            <p:nvPr/>
          </p:nvPicPr>
          <p:blipFill rotWithShape="1">
            <a:blip r:embed="rId6" cstate="print">
              <a:extLst>
                <a:ext uri="{28A0092B-C50C-407E-A947-70E740481C1C}">
                  <a14:useLocalDpi xmlns:a14="http://schemas.microsoft.com/office/drawing/2010/main" val="0"/>
                </a:ext>
              </a:extLst>
            </a:blip>
            <a:srcRect l="31627" t="20101" r="4606"/>
            <a:stretch/>
          </p:blipFill>
          <p:spPr>
            <a:xfrm>
              <a:off x="9799875" y="1769330"/>
              <a:ext cx="2160000" cy="1798960"/>
            </a:xfrm>
            <a:prstGeom prst="rect">
              <a:avLst/>
            </a:prstGeom>
          </p:spPr>
        </p:pic>
      </p:grpSp>
      <p:sp>
        <p:nvSpPr>
          <p:cNvPr id="16" name="TextBox 15"/>
          <p:cNvSpPr txBox="1"/>
          <p:nvPr/>
        </p:nvSpPr>
        <p:spPr>
          <a:xfrm>
            <a:off x="36689" y="6248400"/>
            <a:ext cx="7398179" cy="276999"/>
          </a:xfrm>
          <a:prstGeom prst="rect">
            <a:avLst/>
          </a:prstGeom>
          <a:noFill/>
        </p:spPr>
        <p:txBody>
          <a:bodyPr wrap="none" rtlCol="0">
            <a:spAutoFit/>
          </a:bodyPr>
          <a:lstStyle/>
          <a:p>
            <a:r>
              <a:rPr lang="en-US" baseline="0" dirty="0" smtClean="0">
                <a:solidFill>
                  <a:schemeClr val="tx1">
                    <a:lumMod val="75000"/>
                    <a:lumOff val="25000"/>
                  </a:schemeClr>
                </a:solidFill>
              </a:rPr>
              <a:t>Note. Reusable process guidance and documents will be released later this spring for re-use by the field…</a:t>
            </a:r>
            <a:endParaRPr lang="en-GB" baseline="0" dirty="0" err="1" smtClean="0">
              <a:solidFill>
                <a:schemeClr val="tx1">
                  <a:lumMod val="75000"/>
                  <a:lumOff val="25000"/>
                </a:schemeClr>
              </a:solidFill>
            </a:endParaRPr>
          </a:p>
        </p:txBody>
      </p:sp>
    </p:spTree>
    <p:extLst>
      <p:ext uri="{BB962C8B-B14F-4D97-AF65-F5344CB8AC3E}">
        <p14:creationId xmlns:p14="http://schemas.microsoft.com/office/powerpoint/2010/main" val="23836774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anim calcmode="lin" valueType="num">
                                      <p:cBhvr>
                                        <p:cTn id="29" dur="1000" fill="hold"/>
                                        <p:tgtEl>
                                          <p:spTgt spid="22"/>
                                        </p:tgtEl>
                                        <p:attrNameLst>
                                          <p:attrName>ppt_x</p:attrName>
                                        </p:attrNameLst>
                                      </p:cBhvr>
                                      <p:tavLst>
                                        <p:tav tm="0">
                                          <p:val>
                                            <p:strVal val="#ppt_x"/>
                                          </p:val>
                                        </p:tav>
                                        <p:tav tm="100000">
                                          <p:val>
                                            <p:strVal val="#ppt_x"/>
                                          </p:val>
                                        </p:tav>
                                      </p:tavLst>
                                    </p:anim>
                                    <p:anim calcmode="lin" valueType="num">
                                      <p:cBhvr>
                                        <p:cTn id="3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1000"/>
                                        <p:tgtEl>
                                          <p:spTgt spid="23"/>
                                        </p:tgtEl>
                                      </p:cBhvr>
                                    </p:animEffect>
                                    <p:anim calcmode="lin" valueType="num">
                                      <p:cBhvr>
                                        <p:cTn id="36" dur="1000" fill="hold"/>
                                        <p:tgtEl>
                                          <p:spTgt spid="23"/>
                                        </p:tgtEl>
                                        <p:attrNameLst>
                                          <p:attrName>ppt_x</p:attrName>
                                        </p:attrNameLst>
                                      </p:cBhvr>
                                      <p:tavLst>
                                        <p:tav tm="0">
                                          <p:val>
                                            <p:strVal val="#ppt_x"/>
                                          </p:val>
                                        </p:tav>
                                        <p:tav tm="100000">
                                          <p:val>
                                            <p:strVal val="#ppt_x"/>
                                          </p:val>
                                        </p:tav>
                                      </p:tavLst>
                                    </p:anim>
                                    <p:anim calcmode="lin" valueType="num">
                                      <p:cBhvr>
                                        <p:cTn id="37" dur="1000" fill="hold"/>
                                        <p:tgtEl>
                                          <p:spTgt spid="23"/>
                                        </p:tgtEl>
                                        <p:attrNameLst>
                                          <p:attrName>ppt_y</p:attrName>
                                        </p:attrNameLst>
                                      </p:cBhvr>
                                      <p:tavLst>
                                        <p:tav tm="0">
                                          <p:val>
                                            <p:strVal val="#ppt_y+.1"/>
                                          </p:val>
                                        </p:tav>
                                        <p:tav tm="100000">
                                          <p:val>
                                            <p:strVal val="#ppt_y"/>
                                          </p:val>
                                        </p:tav>
                                      </p:tavLst>
                                    </p:anim>
                                  </p:childTnLst>
                                </p:cTn>
                              </p:par>
                            </p:childTnLst>
                          </p:cTn>
                        </p:par>
                        <p:par>
                          <p:cTn id="38" fill="hold">
                            <p:stCondLst>
                              <p:cond delay="1000"/>
                            </p:stCondLst>
                            <p:childTnLst>
                              <p:par>
                                <p:cTn id="39" presetID="42" presetClass="entr" presetSubtype="0" fill="hold" grpId="0" nodeType="afterEffect">
                                  <p:stCondLst>
                                    <p:cond delay="500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anim calcmode="lin" valueType="num">
                                      <p:cBhvr>
                                        <p:cTn id="42" dur="1000" fill="hold"/>
                                        <p:tgtEl>
                                          <p:spTgt spid="16"/>
                                        </p:tgtEl>
                                        <p:attrNameLst>
                                          <p:attrName>ppt_x</p:attrName>
                                        </p:attrNameLst>
                                      </p:cBhvr>
                                      <p:tavLst>
                                        <p:tav tm="0">
                                          <p:val>
                                            <p:strVal val="#ppt_x"/>
                                          </p:val>
                                        </p:tav>
                                        <p:tav tm="100000">
                                          <p:val>
                                            <p:strVal val="#ppt_x"/>
                                          </p:val>
                                        </p:tav>
                                      </p:tavLst>
                                    </p:anim>
                                    <p:anim calcmode="lin" valueType="num">
                                      <p:cBhvr>
                                        <p:cTn id="4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800" b="1" dirty="0"/>
              <a:t>“But a</a:t>
            </a:r>
            <a:r>
              <a:rPr lang="en-US" sz="4800" b="1" dirty="0" smtClean="0"/>
              <a:t>pp model is </a:t>
            </a:r>
            <a:r>
              <a:rPr lang="en-US" sz="4800" b="1" dirty="0"/>
              <a:t>pattern for cloud, not for my on premise…”</a:t>
            </a:r>
            <a:endParaRPr lang="en-US" sz="4800" dirty="0"/>
          </a:p>
        </p:txBody>
      </p:sp>
      <p:sp>
        <p:nvSpPr>
          <p:cNvPr id="6" name="TextBox 5"/>
          <p:cNvSpPr txBox="1"/>
          <p:nvPr/>
        </p:nvSpPr>
        <p:spPr>
          <a:xfrm>
            <a:off x="3404993" y="4375910"/>
            <a:ext cx="5739007" cy="2482090"/>
          </a:xfrm>
          <a:prstGeom prst="rect">
            <a:avLst/>
          </a:prstGeom>
          <a:noFill/>
        </p:spPr>
        <p:txBody>
          <a:bodyPr wrap="none" lIns="0" tIns="0" rIns="0" bIns="0" rtlCol="0">
            <a:spAutoFit/>
          </a:bodyPr>
          <a:lstStyle/>
          <a:p>
            <a:r>
              <a:rPr lang="en-US" sz="16129" spc="-40" baseline="0" dirty="0">
                <a:gradFill>
                  <a:gsLst>
                    <a:gs pos="2917">
                      <a:schemeClr val="tx1"/>
                    </a:gs>
                    <a:gs pos="30000">
                      <a:schemeClr val="tx1"/>
                    </a:gs>
                  </a:gsLst>
                  <a:lin ang="5400000" scaled="0"/>
                </a:gradFill>
                <a:latin typeface="+mj-lt"/>
              </a:rPr>
              <a:t>Really?</a:t>
            </a:r>
          </a:p>
        </p:txBody>
      </p:sp>
    </p:spTree>
    <p:extLst>
      <p:ext uri="{BB962C8B-B14F-4D97-AF65-F5344CB8AC3E}">
        <p14:creationId xmlns:p14="http://schemas.microsoft.com/office/powerpoint/2010/main" val="168831425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505200" y="1905000"/>
            <a:ext cx="4716107" cy="1219200"/>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algn="r"/>
            <a:r>
              <a:rPr lang="en-US" sz="8800" kern="0" baseline="0" dirty="0">
                <a:solidFill>
                  <a:schemeClr val="bg2">
                    <a:lumMod val="10000"/>
                  </a:schemeClr>
                </a:solidFill>
              </a:rPr>
              <a:t>What if… </a:t>
            </a:r>
          </a:p>
        </p:txBody>
      </p:sp>
      <p:sp>
        <p:nvSpPr>
          <p:cNvPr id="6" name="Title 3"/>
          <p:cNvSpPr txBox="1">
            <a:spLocks/>
          </p:cNvSpPr>
          <p:nvPr/>
        </p:nvSpPr>
        <p:spPr>
          <a:xfrm>
            <a:off x="3796876" y="2890188"/>
            <a:ext cx="4442516" cy="468023"/>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2700" kern="0" baseline="0" dirty="0" smtClean="0">
                <a:solidFill>
                  <a:schemeClr val="bg2">
                    <a:lumMod val="10000"/>
                  </a:schemeClr>
                </a:solidFill>
              </a:rPr>
              <a:t>We would use same development model in cloud and in on-premises?</a:t>
            </a:r>
            <a:endParaRPr lang="en-US" sz="2700" kern="0" baseline="0" dirty="0">
              <a:solidFill>
                <a:schemeClr val="bg2">
                  <a:lumMod val="10000"/>
                </a:schemeClr>
              </a:solidFill>
            </a:endParaRPr>
          </a:p>
        </p:txBody>
      </p:sp>
      <p:sp>
        <p:nvSpPr>
          <p:cNvPr id="3" name="AutoShape 3"/>
          <p:cNvSpPr>
            <a:spLocks noChangeAspect="1" noChangeArrowheads="1" noTextEdit="1"/>
          </p:cNvSpPr>
          <p:nvPr/>
        </p:nvSpPr>
        <p:spPr bwMode="auto">
          <a:xfrm>
            <a:off x="2133600" y="228600"/>
            <a:ext cx="1681163" cy="630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Freeform 5"/>
          <p:cNvSpPr>
            <a:spLocks/>
          </p:cNvSpPr>
          <p:nvPr/>
        </p:nvSpPr>
        <p:spPr bwMode="auto">
          <a:xfrm>
            <a:off x="2322513" y="3973513"/>
            <a:ext cx="473075" cy="96838"/>
          </a:xfrm>
          <a:custGeom>
            <a:avLst/>
            <a:gdLst>
              <a:gd name="T0" fmla="*/ 0 w 140"/>
              <a:gd name="T1" fmla="*/ 22 h 29"/>
              <a:gd name="T2" fmla="*/ 7 w 140"/>
              <a:gd name="T3" fmla="*/ 29 h 29"/>
              <a:gd name="T4" fmla="*/ 133 w 140"/>
              <a:gd name="T5" fmla="*/ 29 h 29"/>
              <a:gd name="T6" fmla="*/ 140 w 140"/>
              <a:gd name="T7" fmla="*/ 22 h 29"/>
              <a:gd name="T8" fmla="*/ 140 w 140"/>
              <a:gd name="T9" fmla="*/ 7 h 29"/>
              <a:gd name="T10" fmla="*/ 133 w 140"/>
              <a:gd name="T11" fmla="*/ 0 h 29"/>
              <a:gd name="T12" fmla="*/ 7 w 140"/>
              <a:gd name="T13" fmla="*/ 0 h 29"/>
              <a:gd name="T14" fmla="*/ 0 w 140"/>
              <a:gd name="T15" fmla="*/ 7 h 29"/>
              <a:gd name="T16" fmla="*/ 0 w 140"/>
              <a:gd name="T17"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9">
                <a:moveTo>
                  <a:pt x="0" y="22"/>
                </a:moveTo>
                <a:cubicBezTo>
                  <a:pt x="0" y="26"/>
                  <a:pt x="3" y="29"/>
                  <a:pt x="7" y="29"/>
                </a:cubicBezTo>
                <a:cubicBezTo>
                  <a:pt x="133" y="29"/>
                  <a:pt x="133" y="29"/>
                  <a:pt x="133" y="29"/>
                </a:cubicBezTo>
                <a:cubicBezTo>
                  <a:pt x="137" y="29"/>
                  <a:pt x="140" y="26"/>
                  <a:pt x="140" y="22"/>
                </a:cubicBezTo>
                <a:cubicBezTo>
                  <a:pt x="140" y="7"/>
                  <a:pt x="140" y="7"/>
                  <a:pt x="140" y="7"/>
                </a:cubicBezTo>
                <a:cubicBezTo>
                  <a:pt x="140" y="3"/>
                  <a:pt x="137" y="0"/>
                  <a:pt x="133" y="0"/>
                </a:cubicBezTo>
                <a:cubicBezTo>
                  <a:pt x="7" y="0"/>
                  <a:pt x="7" y="0"/>
                  <a:pt x="7" y="0"/>
                </a:cubicBezTo>
                <a:cubicBezTo>
                  <a:pt x="3" y="0"/>
                  <a:pt x="0" y="3"/>
                  <a:pt x="0" y="7"/>
                </a:cubicBezTo>
                <a:lnTo>
                  <a:pt x="0" y="22"/>
                </a:lnTo>
                <a:close/>
              </a:path>
            </a:pathLst>
          </a:custGeom>
          <a:solidFill>
            <a:srgbClr val="4938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Rectangle 6"/>
          <p:cNvSpPr>
            <a:spLocks noChangeArrowheads="1"/>
          </p:cNvSpPr>
          <p:nvPr/>
        </p:nvSpPr>
        <p:spPr bwMode="auto">
          <a:xfrm>
            <a:off x="2133600" y="4514850"/>
            <a:ext cx="138113" cy="909638"/>
          </a:xfrm>
          <a:prstGeom prst="rect">
            <a:avLst/>
          </a:prstGeom>
          <a:solidFill>
            <a:srgbClr val="8E7C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p:cNvSpPr>
          <p:nvPr/>
        </p:nvSpPr>
        <p:spPr bwMode="auto">
          <a:xfrm>
            <a:off x="2133600" y="5283200"/>
            <a:ext cx="138113" cy="276225"/>
          </a:xfrm>
          <a:custGeom>
            <a:avLst/>
            <a:gdLst>
              <a:gd name="T0" fmla="*/ 41 w 41"/>
              <a:gd name="T1" fmla="*/ 0 h 82"/>
              <a:gd name="T2" fmla="*/ 41 w 41"/>
              <a:gd name="T3" fmla="*/ 82 h 82"/>
              <a:gd name="T4" fmla="*/ 0 w 41"/>
              <a:gd name="T5" fmla="*/ 41 h 82"/>
              <a:gd name="T6" fmla="*/ 41 w 41"/>
              <a:gd name="T7" fmla="*/ 0 h 82"/>
            </a:gdLst>
            <a:ahLst/>
            <a:cxnLst>
              <a:cxn ang="0">
                <a:pos x="T0" y="T1"/>
              </a:cxn>
              <a:cxn ang="0">
                <a:pos x="T2" y="T3"/>
              </a:cxn>
              <a:cxn ang="0">
                <a:pos x="T4" y="T5"/>
              </a:cxn>
              <a:cxn ang="0">
                <a:pos x="T6" y="T7"/>
              </a:cxn>
            </a:cxnLst>
            <a:rect l="0" t="0" r="r" b="b"/>
            <a:pathLst>
              <a:path w="41" h="82">
                <a:moveTo>
                  <a:pt x="41" y="0"/>
                </a:moveTo>
                <a:cubicBezTo>
                  <a:pt x="41" y="82"/>
                  <a:pt x="41" y="82"/>
                  <a:pt x="41" y="82"/>
                </a:cubicBezTo>
                <a:cubicBezTo>
                  <a:pt x="19" y="82"/>
                  <a:pt x="0" y="64"/>
                  <a:pt x="0" y="41"/>
                </a:cubicBezTo>
                <a:cubicBezTo>
                  <a:pt x="0" y="19"/>
                  <a:pt x="19" y="0"/>
                  <a:pt x="41" y="0"/>
                </a:cubicBezTo>
                <a:close/>
              </a:path>
            </a:pathLst>
          </a:custGeom>
          <a:solidFill>
            <a:srgbClr val="8E7C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p:cNvSpPr>
          <p:nvPr/>
        </p:nvSpPr>
        <p:spPr bwMode="auto">
          <a:xfrm>
            <a:off x="2474913" y="4148138"/>
            <a:ext cx="165100" cy="328613"/>
          </a:xfrm>
          <a:custGeom>
            <a:avLst/>
            <a:gdLst>
              <a:gd name="T0" fmla="*/ 53 w 104"/>
              <a:gd name="T1" fmla="*/ 207 h 207"/>
              <a:gd name="T2" fmla="*/ 104 w 104"/>
              <a:gd name="T3" fmla="*/ 197 h 207"/>
              <a:gd name="T4" fmla="*/ 104 w 104"/>
              <a:gd name="T5" fmla="*/ 0 h 207"/>
              <a:gd name="T6" fmla="*/ 0 w 104"/>
              <a:gd name="T7" fmla="*/ 0 h 207"/>
              <a:gd name="T8" fmla="*/ 0 w 104"/>
              <a:gd name="T9" fmla="*/ 207 h 207"/>
              <a:gd name="T10" fmla="*/ 53 w 104"/>
              <a:gd name="T11" fmla="*/ 207 h 207"/>
            </a:gdLst>
            <a:ahLst/>
            <a:cxnLst>
              <a:cxn ang="0">
                <a:pos x="T0" y="T1"/>
              </a:cxn>
              <a:cxn ang="0">
                <a:pos x="T2" y="T3"/>
              </a:cxn>
              <a:cxn ang="0">
                <a:pos x="T4" y="T5"/>
              </a:cxn>
              <a:cxn ang="0">
                <a:pos x="T6" y="T7"/>
              </a:cxn>
              <a:cxn ang="0">
                <a:pos x="T8" y="T9"/>
              </a:cxn>
              <a:cxn ang="0">
                <a:pos x="T10" y="T11"/>
              </a:cxn>
            </a:cxnLst>
            <a:rect l="0" t="0" r="r" b="b"/>
            <a:pathLst>
              <a:path w="104" h="207">
                <a:moveTo>
                  <a:pt x="53" y="207"/>
                </a:moveTo>
                <a:lnTo>
                  <a:pt x="104" y="197"/>
                </a:lnTo>
                <a:lnTo>
                  <a:pt x="104" y="0"/>
                </a:lnTo>
                <a:lnTo>
                  <a:pt x="0" y="0"/>
                </a:lnTo>
                <a:lnTo>
                  <a:pt x="0" y="207"/>
                </a:lnTo>
                <a:lnTo>
                  <a:pt x="53" y="207"/>
                </a:lnTo>
                <a:close/>
              </a:path>
            </a:pathLst>
          </a:custGeom>
          <a:solidFill>
            <a:srgbClr val="8E7C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9"/>
          <p:cNvSpPr>
            <a:spLocks/>
          </p:cNvSpPr>
          <p:nvPr/>
        </p:nvSpPr>
        <p:spPr bwMode="auto">
          <a:xfrm>
            <a:off x="2474913" y="4148138"/>
            <a:ext cx="165100" cy="144463"/>
          </a:xfrm>
          <a:custGeom>
            <a:avLst/>
            <a:gdLst>
              <a:gd name="T0" fmla="*/ 49 w 49"/>
              <a:gd name="T1" fmla="*/ 40 h 43"/>
              <a:gd name="T2" fmla="*/ 25 w 49"/>
              <a:gd name="T3" fmla="*/ 43 h 43"/>
              <a:gd name="T4" fmla="*/ 0 w 49"/>
              <a:gd name="T5" fmla="*/ 40 h 43"/>
              <a:gd name="T6" fmla="*/ 0 w 49"/>
              <a:gd name="T7" fmla="*/ 0 h 43"/>
              <a:gd name="T8" fmla="*/ 49 w 49"/>
              <a:gd name="T9" fmla="*/ 0 h 43"/>
              <a:gd name="T10" fmla="*/ 49 w 49"/>
              <a:gd name="T11" fmla="*/ 40 h 43"/>
            </a:gdLst>
            <a:ahLst/>
            <a:cxnLst>
              <a:cxn ang="0">
                <a:pos x="T0" y="T1"/>
              </a:cxn>
              <a:cxn ang="0">
                <a:pos x="T2" y="T3"/>
              </a:cxn>
              <a:cxn ang="0">
                <a:pos x="T4" y="T5"/>
              </a:cxn>
              <a:cxn ang="0">
                <a:pos x="T6" y="T7"/>
              </a:cxn>
              <a:cxn ang="0">
                <a:pos x="T8" y="T9"/>
              </a:cxn>
              <a:cxn ang="0">
                <a:pos x="T10" y="T11"/>
              </a:cxn>
            </a:cxnLst>
            <a:rect l="0" t="0" r="r" b="b"/>
            <a:pathLst>
              <a:path w="49" h="43">
                <a:moveTo>
                  <a:pt x="49" y="40"/>
                </a:moveTo>
                <a:cubicBezTo>
                  <a:pt x="42" y="42"/>
                  <a:pt x="33" y="43"/>
                  <a:pt x="25" y="43"/>
                </a:cubicBezTo>
                <a:cubicBezTo>
                  <a:pt x="17" y="43"/>
                  <a:pt x="8" y="42"/>
                  <a:pt x="0" y="40"/>
                </a:cubicBezTo>
                <a:cubicBezTo>
                  <a:pt x="0" y="0"/>
                  <a:pt x="0" y="0"/>
                  <a:pt x="0" y="0"/>
                </a:cubicBezTo>
                <a:cubicBezTo>
                  <a:pt x="49" y="0"/>
                  <a:pt x="49" y="0"/>
                  <a:pt x="49" y="0"/>
                </a:cubicBezTo>
                <a:lnTo>
                  <a:pt x="49" y="40"/>
                </a:lnTo>
                <a:close/>
              </a:path>
            </a:pathLst>
          </a:custGeom>
          <a:solidFill>
            <a:srgbClr val="4938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10"/>
          <p:cNvSpPr>
            <a:spLocks/>
          </p:cNvSpPr>
          <p:nvPr/>
        </p:nvSpPr>
        <p:spPr bwMode="auto">
          <a:xfrm>
            <a:off x="2363788" y="3694113"/>
            <a:ext cx="387350" cy="265113"/>
          </a:xfrm>
          <a:custGeom>
            <a:avLst/>
            <a:gdLst>
              <a:gd name="T0" fmla="*/ 58 w 115"/>
              <a:gd name="T1" fmla="*/ 0 h 79"/>
              <a:gd name="T2" fmla="*/ 115 w 115"/>
              <a:gd name="T3" fmla="*/ 58 h 79"/>
              <a:gd name="T4" fmla="*/ 115 w 115"/>
              <a:gd name="T5" fmla="*/ 79 h 79"/>
              <a:gd name="T6" fmla="*/ 0 w 115"/>
              <a:gd name="T7" fmla="*/ 79 h 79"/>
              <a:gd name="T8" fmla="*/ 0 w 115"/>
              <a:gd name="T9" fmla="*/ 58 h 79"/>
              <a:gd name="T10" fmla="*/ 58 w 115"/>
              <a:gd name="T11" fmla="*/ 0 h 79"/>
            </a:gdLst>
            <a:ahLst/>
            <a:cxnLst>
              <a:cxn ang="0">
                <a:pos x="T0" y="T1"/>
              </a:cxn>
              <a:cxn ang="0">
                <a:pos x="T2" y="T3"/>
              </a:cxn>
              <a:cxn ang="0">
                <a:pos x="T4" y="T5"/>
              </a:cxn>
              <a:cxn ang="0">
                <a:pos x="T6" y="T7"/>
              </a:cxn>
              <a:cxn ang="0">
                <a:pos x="T8" y="T9"/>
              </a:cxn>
              <a:cxn ang="0">
                <a:pos x="T10" y="T11"/>
              </a:cxn>
            </a:cxnLst>
            <a:rect l="0" t="0" r="r" b="b"/>
            <a:pathLst>
              <a:path w="115" h="79">
                <a:moveTo>
                  <a:pt x="58" y="0"/>
                </a:moveTo>
                <a:cubicBezTo>
                  <a:pt x="89" y="0"/>
                  <a:pt x="115" y="26"/>
                  <a:pt x="115" y="58"/>
                </a:cubicBezTo>
                <a:cubicBezTo>
                  <a:pt x="115" y="79"/>
                  <a:pt x="115" y="79"/>
                  <a:pt x="115" y="79"/>
                </a:cubicBezTo>
                <a:cubicBezTo>
                  <a:pt x="0" y="79"/>
                  <a:pt x="0" y="79"/>
                  <a:pt x="0" y="79"/>
                </a:cubicBezTo>
                <a:cubicBezTo>
                  <a:pt x="0" y="58"/>
                  <a:pt x="0" y="58"/>
                  <a:pt x="0" y="58"/>
                </a:cubicBezTo>
                <a:cubicBezTo>
                  <a:pt x="0" y="26"/>
                  <a:pt x="26" y="0"/>
                  <a:pt x="5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11"/>
          <p:cNvSpPr>
            <a:spLocks/>
          </p:cNvSpPr>
          <p:nvPr/>
        </p:nvSpPr>
        <p:spPr bwMode="auto">
          <a:xfrm>
            <a:off x="2363788" y="3895725"/>
            <a:ext cx="387350" cy="363538"/>
          </a:xfrm>
          <a:custGeom>
            <a:avLst/>
            <a:gdLst>
              <a:gd name="T0" fmla="*/ 115 w 115"/>
              <a:gd name="T1" fmla="*/ 0 h 108"/>
              <a:gd name="T2" fmla="*/ 115 w 115"/>
              <a:gd name="T3" fmla="*/ 90 h 108"/>
              <a:gd name="T4" fmla="*/ 58 w 115"/>
              <a:gd name="T5" fmla="*/ 108 h 108"/>
              <a:gd name="T6" fmla="*/ 0 w 115"/>
              <a:gd name="T7" fmla="*/ 90 h 108"/>
              <a:gd name="T8" fmla="*/ 0 w 115"/>
              <a:gd name="T9" fmla="*/ 0 h 108"/>
              <a:gd name="T10" fmla="*/ 115 w 115"/>
              <a:gd name="T11" fmla="*/ 0 h 108"/>
            </a:gdLst>
            <a:ahLst/>
            <a:cxnLst>
              <a:cxn ang="0">
                <a:pos x="T0" y="T1"/>
              </a:cxn>
              <a:cxn ang="0">
                <a:pos x="T2" y="T3"/>
              </a:cxn>
              <a:cxn ang="0">
                <a:pos x="T4" y="T5"/>
              </a:cxn>
              <a:cxn ang="0">
                <a:pos x="T6" y="T7"/>
              </a:cxn>
              <a:cxn ang="0">
                <a:pos x="T8" y="T9"/>
              </a:cxn>
              <a:cxn ang="0">
                <a:pos x="T10" y="T11"/>
              </a:cxn>
            </a:cxnLst>
            <a:rect l="0" t="0" r="r" b="b"/>
            <a:pathLst>
              <a:path w="115" h="108">
                <a:moveTo>
                  <a:pt x="115" y="0"/>
                </a:moveTo>
                <a:cubicBezTo>
                  <a:pt x="115" y="90"/>
                  <a:pt x="115" y="90"/>
                  <a:pt x="115" y="90"/>
                </a:cubicBezTo>
                <a:cubicBezTo>
                  <a:pt x="99" y="101"/>
                  <a:pt x="79" y="108"/>
                  <a:pt x="58" y="108"/>
                </a:cubicBezTo>
                <a:cubicBezTo>
                  <a:pt x="27" y="108"/>
                  <a:pt x="0" y="90"/>
                  <a:pt x="0" y="90"/>
                </a:cubicBezTo>
                <a:cubicBezTo>
                  <a:pt x="0" y="0"/>
                  <a:pt x="0" y="0"/>
                  <a:pt x="0" y="0"/>
                </a:cubicBezTo>
                <a:lnTo>
                  <a:pt x="115" y="0"/>
                </a:lnTo>
                <a:close/>
              </a:path>
            </a:pathLst>
          </a:custGeom>
          <a:solidFill>
            <a:srgbClr val="8E7C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2"/>
          <p:cNvSpPr>
            <a:spLocks/>
          </p:cNvSpPr>
          <p:nvPr/>
        </p:nvSpPr>
        <p:spPr bwMode="auto">
          <a:xfrm>
            <a:off x="2765425" y="4338638"/>
            <a:ext cx="377825" cy="444500"/>
          </a:xfrm>
          <a:custGeom>
            <a:avLst/>
            <a:gdLst>
              <a:gd name="T0" fmla="*/ 37 w 112"/>
              <a:gd name="T1" fmla="*/ 8 h 132"/>
              <a:gd name="T2" fmla="*/ 8 w 112"/>
              <a:gd name="T3" fmla="*/ 8 h 132"/>
              <a:gd name="T4" fmla="*/ 8 w 112"/>
              <a:gd name="T5" fmla="*/ 37 h 132"/>
              <a:gd name="T6" fmla="*/ 103 w 112"/>
              <a:gd name="T7" fmla="*/ 132 h 132"/>
              <a:gd name="T8" fmla="*/ 112 w 112"/>
              <a:gd name="T9" fmla="*/ 83 h 132"/>
              <a:gd name="T10" fmla="*/ 37 w 112"/>
              <a:gd name="T11" fmla="*/ 8 h 132"/>
            </a:gdLst>
            <a:ahLst/>
            <a:cxnLst>
              <a:cxn ang="0">
                <a:pos x="T0" y="T1"/>
              </a:cxn>
              <a:cxn ang="0">
                <a:pos x="T2" y="T3"/>
              </a:cxn>
              <a:cxn ang="0">
                <a:pos x="T4" y="T5"/>
              </a:cxn>
              <a:cxn ang="0">
                <a:pos x="T6" y="T7"/>
              </a:cxn>
              <a:cxn ang="0">
                <a:pos x="T8" y="T9"/>
              </a:cxn>
              <a:cxn ang="0">
                <a:pos x="T10" y="T11"/>
              </a:cxn>
            </a:cxnLst>
            <a:rect l="0" t="0" r="r" b="b"/>
            <a:pathLst>
              <a:path w="112" h="132">
                <a:moveTo>
                  <a:pt x="37" y="8"/>
                </a:moveTo>
                <a:cubicBezTo>
                  <a:pt x="29" y="0"/>
                  <a:pt x="16" y="0"/>
                  <a:pt x="8" y="8"/>
                </a:cubicBezTo>
                <a:cubicBezTo>
                  <a:pt x="0" y="16"/>
                  <a:pt x="0" y="29"/>
                  <a:pt x="8" y="37"/>
                </a:cubicBezTo>
                <a:cubicBezTo>
                  <a:pt x="103" y="132"/>
                  <a:pt x="103" y="132"/>
                  <a:pt x="103" y="132"/>
                </a:cubicBezTo>
                <a:cubicBezTo>
                  <a:pt x="112" y="83"/>
                  <a:pt x="112" y="83"/>
                  <a:pt x="112" y="83"/>
                </a:cubicBezTo>
                <a:lnTo>
                  <a:pt x="37" y="8"/>
                </a:lnTo>
                <a:close/>
              </a:path>
            </a:pathLst>
          </a:custGeom>
          <a:solidFill>
            <a:srgbClr val="8E7C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3"/>
          <p:cNvSpPr>
            <a:spLocks/>
          </p:cNvSpPr>
          <p:nvPr/>
        </p:nvSpPr>
        <p:spPr bwMode="auto">
          <a:xfrm>
            <a:off x="2298700" y="6369050"/>
            <a:ext cx="134938" cy="0"/>
          </a:xfrm>
          <a:custGeom>
            <a:avLst/>
            <a:gdLst>
              <a:gd name="T0" fmla="*/ 85 w 85"/>
              <a:gd name="T1" fmla="*/ 0 w 85"/>
              <a:gd name="T2" fmla="*/ 85 w 85"/>
            </a:gdLst>
            <a:ahLst/>
            <a:cxnLst>
              <a:cxn ang="0">
                <a:pos x="T0" y="0"/>
              </a:cxn>
              <a:cxn ang="0">
                <a:pos x="T1" y="0"/>
              </a:cxn>
              <a:cxn ang="0">
                <a:pos x="T2" y="0"/>
              </a:cxn>
            </a:cxnLst>
            <a:rect l="0" t="0" r="r" b="b"/>
            <a:pathLst>
              <a:path w="85">
                <a:moveTo>
                  <a:pt x="85" y="0"/>
                </a:moveTo>
                <a:lnTo>
                  <a:pt x="0" y="0"/>
                </a:lnTo>
                <a:lnTo>
                  <a:pt x="85" y="0"/>
                </a:lnTo>
                <a:close/>
              </a:path>
            </a:pathLst>
          </a:custGeom>
          <a:solidFill>
            <a:srgbClr val="8E7C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4"/>
          <p:cNvSpPr>
            <a:spLocks noChangeShapeType="1"/>
          </p:cNvSpPr>
          <p:nvPr/>
        </p:nvSpPr>
        <p:spPr bwMode="auto">
          <a:xfrm flipH="1">
            <a:off x="2298700" y="6369050"/>
            <a:ext cx="13493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5"/>
          <p:cNvSpPr>
            <a:spLocks/>
          </p:cNvSpPr>
          <p:nvPr/>
        </p:nvSpPr>
        <p:spPr bwMode="auto">
          <a:xfrm>
            <a:off x="2298700" y="6208713"/>
            <a:ext cx="311150" cy="322263"/>
          </a:xfrm>
          <a:custGeom>
            <a:avLst/>
            <a:gdLst>
              <a:gd name="T0" fmla="*/ 40 w 92"/>
              <a:gd name="T1" fmla="*/ 48 h 96"/>
              <a:gd name="T2" fmla="*/ 40 w 92"/>
              <a:gd name="T3" fmla="*/ 48 h 96"/>
              <a:gd name="T4" fmla="*/ 56 w 92"/>
              <a:gd name="T5" fmla="*/ 0 h 96"/>
              <a:gd name="T6" fmla="*/ 0 w 92"/>
              <a:gd name="T7" fmla="*/ 0 h 96"/>
              <a:gd name="T8" fmla="*/ 0 w 92"/>
              <a:gd name="T9" fmla="*/ 96 h 96"/>
              <a:gd name="T10" fmla="*/ 40 w 92"/>
              <a:gd name="T11" fmla="*/ 96 h 96"/>
              <a:gd name="T12" fmla="*/ 92 w 92"/>
              <a:gd name="T13" fmla="*/ 96 h 96"/>
              <a:gd name="T14" fmla="*/ 40 w 92"/>
              <a:gd name="T15" fmla="*/ 48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96">
                <a:moveTo>
                  <a:pt x="40" y="48"/>
                </a:moveTo>
                <a:cubicBezTo>
                  <a:pt x="40" y="48"/>
                  <a:pt x="40" y="48"/>
                  <a:pt x="40" y="48"/>
                </a:cubicBezTo>
                <a:cubicBezTo>
                  <a:pt x="56" y="0"/>
                  <a:pt x="56" y="0"/>
                  <a:pt x="56" y="0"/>
                </a:cubicBezTo>
                <a:cubicBezTo>
                  <a:pt x="0" y="0"/>
                  <a:pt x="0" y="0"/>
                  <a:pt x="0" y="0"/>
                </a:cubicBezTo>
                <a:cubicBezTo>
                  <a:pt x="0" y="96"/>
                  <a:pt x="0" y="96"/>
                  <a:pt x="0" y="96"/>
                </a:cubicBezTo>
                <a:cubicBezTo>
                  <a:pt x="40" y="96"/>
                  <a:pt x="40" y="96"/>
                  <a:pt x="40" y="96"/>
                </a:cubicBezTo>
                <a:cubicBezTo>
                  <a:pt x="92" y="96"/>
                  <a:pt x="92" y="96"/>
                  <a:pt x="92" y="96"/>
                </a:cubicBezTo>
                <a:cubicBezTo>
                  <a:pt x="90" y="69"/>
                  <a:pt x="67" y="48"/>
                  <a:pt x="40" y="4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6"/>
          <p:cNvSpPr>
            <a:spLocks/>
          </p:cNvSpPr>
          <p:nvPr/>
        </p:nvSpPr>
        <p:spPr bwMode="auto">
          <a:xfrm>
            <a:off x="2684463" y="6208713"/>
            <a:ext cx="309563" cy="322263"/>
          </a:xfrm>
          <a:custGeom>
            <a:avLst/>
            <a:gdLst>
              <a:gd name="T0" fmla="*/ 40 w 92"/>
              <a:gd name="T1" fmla="*/ 48 h 96"/>
              <a:gd name="T2" fmla="*/ 40 w 92"/>
              <a:gd name="T3" fmla="*/ 48 h 96"/>
              <a:gd name="T4" fmla="*/ 56 w 92"/>
              <a:gd name="T5" fmla="*/ 0 h 96"/>
              <a:gd name="T6" fmla="*/ 0 w 92"/>
              <a:gd name="T7" fmla="*/ 0 h 96"/>
              <a:gd name="T8" fmla="*/ 0 w 92"/>
              <a:gd name="T9" fmla="*/ 96 h 96"/>
              <a:gd name="T10" fmla="*/ 40 w 92"/>
              <a:gd name="T11" fmla="*/ 96 h 96"/>
              <a:gd name="T12" fmla="*/ 92 w 92"/>
              <a:gd name="T13" fmla="*/ 96 h 96"/>
              <a:gd name="T14" fmla="*/ 40 w 92"/>
              <a:gd name="T15" fmla="*/ 48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96">
                <a:moveTo>
                  <a:pt x="40" y="48"/>
                </a:moveTo>
                <a:cubicBezTo>
                  <a:pt x="40" y="48"/>
                  <a:pt x="40" y="48"/>
                  <a:pt x="40" y="48"/>
                </a:cubicBezTo>
                <a:cubicBezTo>
                  <a:pt x="56" y="0"/>
                  <a:pt x="56" y="0"/>
                  <a:pt x="56" y="0"/>
                </a:cubicBezTo>
                <a:cubicBezTo>
                  <a:pt x="0" y="0"/>
                  <a:pt x="0" y="0"/>
                  <a:pt x="0" y="0"/>
                </a:cubicBezTo>
                <a:cubicBezTo>
                  <a:pt x="0" y="96"/>
                  <a:pt x="0" y="96"/>
                  <a:pt x="0" y="96"/>
                </a:cubicBezTo>
                <a:cubicBezTo>
                  <a:pt x="40" y="96"/>
                  <a:pt x="40" y="96"/>
                  <a:pt x="40" y="96"/>
                </a:cubicBezTo>
                <a:cubicBezTo>
                  <a:pt x="92" y="96"/>
                  <a:pt x="92" y="96"/>
                  <a:pt x="92" y="96"/>
                </a:cubicBezTo>
                <a:cubicBezTo>
                  <a:pt x="90" y="69"/>
                  <a:pt x="67" y="48"/>
                  <a:pt x="40" y="4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17"/>
          <p:cNvSpPr>
            <a:spLocks/>
          </p:cNvSpPr>
          <p:nvPr/>
        </p:nvSpPr>
        <p:spPr bwMode="auto">
          <a:xfrm>
            <a:off x="2133600" y="4338638"/>
            <a:ext cx="790575" cy="928688"/>
          </a:xfrm>
          <a:custGeom>
            <a:avLst/>
            <a:gdLst>
              <a:gd name="T0" fmla="*/ 204 w 234"/>
              <a:gd name="T1" fmla="*/ 0 h 276"/>
              <a:gd name="T2" fmla="*/ 183 w 234"/>
              <a:gd name="T3" fmla="*/ 0 h 276"/>
              <a:gd name="T4" fmla="*/ 150 w 234"/>
              <a:gd name="T5" fmla="*/ 0 h 276"/>
              <a:gd name="T6" fmla="*/ 126 w 234"/>
              <a:gd name="T7" fmla="*/ 32 h 276"/>
              <a:gd name="T8" fmla="*/ 101 w 234"/>
              <a:gd name="T9" fmla="*/ 0 h 276"/>
              <a:gd name="T10" fmla="*/ 28 w 234"/>
              <a:gd name="T11" fmla="*/ 0 h 276"/>
              <a:gd name="T12" fmla="*/ 0 w 234"/>
              <a:gd name="T13" fmla="*/ 28 h 276"/>
              <a:gd name="T14" fmla="*/ 0 w 234"/>
              <a:gd name="T15" fmla="*/ 57 h 276"/>
              <a:gd name="T16" fmla="*/ 49 w 234"/>
              <a:gd name="T17" fmla="*/ 57 h 276"/>
              <a:gd name="T18" fmla="*/ 49 w 234"/>
              <a:gd name="T19" fmla="*/ 276 h 276"/>
              <a:gd name="T20" fmla="*/ 204 w 234"/>
              <a:gd name="T21" fmla="*/ 276 h 276"/>
              <a:gd name="T22" fmla="*/ 204 w 234"/>
              <a:gd name="T23" fmla="*/ 46 h 276"/>
              <a:gd name="T24" fmla="*/ 234 w 234"/>
              <a:gd name="T25" fmla="*/ 18 h 276"/>
              <a:gd name="T26" fmla="*/ 204 w 234"/>
              <a:gd name="T2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4" h="276">
                <a:moveTo>
                  <a:pt x="204" y="0"/>
                </a:moveTo>
                <a:cubicBezTo>
                  <a:pt x="183" y="0"/>
                  <a:pt x="183" y="0"/>
                  <a:pt x="183" y="0"/>
                </a:cubicBezTo>
                <a:cubicBezTo>
                  <a:pt x="150" y="0"/>
                  <a:pt x="150" y="0"/>
                  <a:pt x="150" y="0"/>
                </a:cubicBezTo>
                <a:cubicBezTo>
                  <a:pt x="126" y="32"/>
                  <a:pt x="126" y="32"/>
                  <a:pt x="126" y="32"/>
                </a:cubicBezTo>
                <a:cubicBezTo>
                  <a:pt x="101" y="0"/>
                  <a:pt x="101" y="0"/>
                  <a:pt x="101" y="0"/>
                </a:cubicBezTo>
                <a:cubicBezTo>
                  <a:pt x="28" y="0"/>
                  <a:pt x="28" y="0"/>
                  <a:pt x="28" y="0"/>
                </a:cubicBezTo>
                <a:cubicBezTo>
                  <a:pt x="12" y="0"/>
                  <a:pt x="0" y="12"/>
                  <a:pt x="0" y="28"/>
                </a:cubicBezTo>
                <a:cubicBezTo>
                  <a:pt x="0" y="57"/>
                  <a:pt x="0" y="57"/>
                  <a:pt x="0" y="57"/>
                </a:cubicBezTo>
                <a:cubicBezTo>
                  <a:pt x="49" y="57"/>
                  <a:pt x="49" y="57"/>
                  <a:pt x="49" y="57"/>
                </a:cubicBezTo>
                <a:cubicBezTo>
                  <a:pt x="49" y="276"/>
                  <a:pt x="49" y="276"/>
                  <a:pt x="49" y="276"/>
                </a:cubicBezTo>
                <a:cubicBezTo>
                  <a:pt x="204" y="276"/>
                  <a:pt x="204" y="276"/>
                  <a:pt x="204" y="276"/>
                </a:cubicBezTo>
                <a:cubicBezTo>
                  <a:pt x="204" y="46"/>
                  <a:pt x="204" y="46"/>
                  <a:pt x="204" y="46"/>
                </a:cubicBezTo>
                <a:cubicBezTo>
                  <a:pt x="234" y="18"/>
                  <a:pt x="234" y="18"/>
                  <a:pt x="234" y="18"/>
                </a:cubicBezTo>
                <a:cubicBezTo>
                  <a:pt x="234" y="18"/>
                  <a:pt x="222" y="0"/>
                  <a:pt x="204"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Rectangle 18"/>
          <p:cNvSpPr>
            <a:spLocks noChangeArrowheads="1"/>
          </p:cNvSpPr>
          <p:nvPr/>
        </p:nvSpPr>
        <p:spPr bwMode="auto">
          <a:xfrm>
            <a:off x="2133600" y="4530725"/>
            <a:ext cx="138113" cy="752475"/>
          </a:xfrm>
          <a:prstGeom prst="rect">
            <a:avLst/>
          </a:prstGeom>
          <a:solidFill>
            <a:srgbClr val="8E7C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9"/>
          <p:cNvSpPr>
            <a:spLocks/>
          </p:cNvSpPr>
          <p:nvPr/>
        </p:nvSpPr>
        <p:spPr bwMode="auto">
          <a:xfrm>
            <a:off x="3113088" y="4464050"/>
            <a:ext cx="141288" cy="279400"/>
          </a:xfrm>
          <a:custGeom>
            <a:avLst/>
            <a:gdLst>
              <a:gd name="T0" fmla="*/ 0 w 42"/>
              <a:gd name="T1" fmla="*/ 83 h 83"/>
              <a:gd name="T2" fmla="*/ 0 w 42"/>
              <a:gd name="T3" fmla="*/ 0 h 83"/>
              <a:gd name="T4" fmla="*/ 42 w 42"/>
              <a:gd name="T5" fmla="*/ 42 h 83"/>
              <a:gd name="T6" fmla="*/ 0 w 42"/>
              <a:gd name="T7" fmla="*/ 83 h 83"/>
            </a:gdLst>
            <a:ahLst/>
            <a:cxnLst>
              <a:cxn ang="0">
                <a:pos x="T0" y="T1"/>
              </a:cxn>
              <a:cxn ang="0">
                <a:pos x="T2" y="T3"/>
              </a:cxn>
              <a:cxn ang="0">
                <a:pos x="T4" y="T5"/>
              </a:cxn>
              <a:cxn ang="0">
                <a:pos x="T6" y="T7"/>
              </a:cxn>
            </a:cxnLst>
            <a:rect l="0" t="0" r="r" b="b"/>
            <a:pathLst>
              <a:path w="42" h="83">
                <a:moveTo>
                  <a:pt x="0" y="83"/>
                </a:moveTo>
                <a:cubicBezTo>
                  <a:pt x="0" y="0"/>
                  <a:pt x="0" y="0"/>
                  <a:pt x="0" y="0"/>
                </a:cubicBezTo>
                <a:cubicBezTo>
                  <a:pt x="23" y="0"/>
                  <a:pt x="42" y="18"/>
                  <a:pt x="42" y="42"/>
                </a:cubicBezTo>
                <a:cubicBezTo>
                  <a:pt x="42" y="65"/>
                  <a:pt x="23" y="83"/>
                  <a:pt x="0" y="83"/>
                </a:cubicBezTo>
                <a:close/>
              </a:path>
            </a:pathLst>
          </a:custGeom>
          <a:solidFill>
            <a:srgbClr val="8E7C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20"/>
          <p:cNvSpPr>
            <a:spLocks/>
          </p:cNvSpPr>
          <p:nvPr/>
        </p:nvSpPr>
        <p:spPr bwMode="auto">
          <a:xfrm>
            <a:off x="2298700" y="5267325"/>
            <a:ext cx="520700" cy="941388"/>
          </a:xfrm>
          <a:custGeom>
            <a:avLst/>
            <a:gdLst>
              <a:gd name="T0" fmla="*/ 0 w 328"/>
              <a:gd name="T1" fmla="*/ 0 h 593"/>
              <a:gd name="T2" fmla="*/ 328 w 328"/>
              <a:gd name="T3" fmla="*/ 0 h 593"/>
              <a:gd name="T4" fmla="*/ 328 w 328"/>
              <a:gd name="T5" fmla="*/ 593 h 593"/>
              <a:gd name="T6" fmla="*/ 243 w 328"/>
              <a:gd name="T7" fmla="*/ 593 h 593"/>
              <a:gd name="T8" fmla="*/ 243 w 328"/>
              <a:gd name="T9" fmla="*/ 106 h 593"/>
              <a:gd name="T10" fmla="*/ 85 w 328"/>
              <a:gd name="T11" fmla="*/ 106 h 593"/>
              <a:gd name="T12" fmla="*/ 85 w 328"/>
              <a:gd name="T13" fmla="*/ 593 h 593"/>
              <a:gd name="T14" fmla="*/ 0 w 328"/>
              <a:gd name="T15" fmla="*/ 593 h 593"/>
              <a:gd name="T16" fmla="*/ 0 w 328"/>
              <a:gd name="T17" fmla="*/ 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593">
                <a:moveTo>
                  <a:pt x="0" y="0"/>
                </a:moveTo>
                <a:lnTo>
                  <a:pt x="328" y="0"/>
                </a:lnTo>
                <a:lnTo>
                  <a:pt x="328" y="593"/>
                </a:lnTo>
                <a:lnTo>
                  <a:pt x="243" y="593"/>
                </a:lnTo>
                <a:lnTo>
                  <a:pt x="243" y="106"/>
                </a:lnTo>
                <a:lnTo>
                  <a:pt x="85" y="106"/>
                </a:lnTo>
                <a:lnTo>
                  <a:pt x="85" y="593"/>
                </a:lnTo>
                <a:lnTo>
                  <a:pt x="0" y="593"/>
                </a:lnTo>
                <a:lnTo>
                  <a:pt x="0" y="0"/>
                </a:lnTo>
                <a:close/>
              </a:path>
            </a:pathLst>
          </a:custGeom>
          <a:solidFill>
            <a:srgbClr val="3A3F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Line 21"/>
          <p:cNvSpPr>
            <a:spLocks noChangeShapeType="1"/>
          </p:cNvSpPr>
          <p:nvPr/>
        </p:nvSpPr>
        <p:spPr bwMode="auto">
          <a:xfrm>
            <a:off x="3113088" y="2389188"/>
            <a:ext cx="0" cy="2581275"/>
          </a:xfrm>
          <a:prstGeom prst="line">
            <a:avLst/>
          </a:prstGeom>
          <a:noFill/>
          <a:ln w="42863"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Freeform 22"/>
          <p:cNvSpPr>
            <a:spLocks noEditPoints="1"/>
          </p:cNvSpPr>
          <p:nvPr/>
        </p:nvSpPr>
        <p:spPr bwMode="auto">
          <a:xfrm>
            <a:off x="2409825" y="231775"/>
            <a:ext cx="1404938" cy="1852613"/>
          </a:xfrm>
          <a:custGeom>
            <a:avLst/>
            <a:gdLst>
              <a:gd name="T0" fmla="*/ 416 w 416"/>
              <a:gd name="T1" fmla="*/ 208 h 551"/>
              <a:gd name="T2" fmla="*/ 208 w 416"/>
              <a:gd name="T3" fmla="*/ 0 h 551"/>
              <a:gd name="T4" fmla="*/ 0 w 416"/>
              <a:gd name="T5" fmla="*/ 208 h 551"/>
              <a:gd name="T6" fmla="*/ 92 w 416"/>
              <a:gd name="T7" fmla="*/ 381 h 551"/>
              <a:gd name="T8" fmla="*/ 137 w 416"/>
              <a:gd name="T9" fmla="*/ 522 h 551"/>
              <a:gd name="T10" fmla="*/ 208 w 416"/>
              <a:gd name="T11" fmla="*/ 551 h 551"/>
              <a:gd name="T12" fmla="*/ 208 w 416"/>
              <a:gd name="T13" fmla="*/ 551 h 551"/>
              <a:gd name="T14" fmla="*/ 208 w 416"/>
              <a:gd name="T15" fmla="*/ 551 h 551"/>
              <a:gd name="T16" fmla="*/ 208 w 416"/>
              <a:gd name="T17" fmla="*/ 551 h 551"/>
              <a:gd name="T18" fmla="*/ 208 w 416"/>
              <a:gd name="T19" fmla="*/ 551 h 551"/>
              <a:gd name="T20" fmla="*/ 279 w 416"/>
              <a:gd name="T21" fmla="*/ 522 h 551"/>
              <a:gd name="T22" fmla="*/ 279 w 416"/>
              <a:gd name="T23" fmla="*/ 522 h 551"/>
              <a:gd name="T24" fmla="*/ 279 w 416"/>
              <a:gd name="T25" fmla="*/ 511 h 551"/>
              <a:gd name="T26" fmla="*/ 323 w 416"/>
              <a:gd name="T27" fmla="*/ 381 h 551"/>
              <a:gd name="T28" fmla="*/ 416 w 416"/>
              <a:gd name="T29" fmla="*/ 208 h 551"/>
              <a:gd name="T30" fmla="*/ 208 w 416"/>
              <a:gd name="T31" fmla="*/ 548 h 551"/>
              <a:gd name="T32" fmla="*/ 207 w 416"/>
              <a:gd name="T33" fmla="*/ 522 h 551"/>
              <a:gd name="T34" fmla="*/ 209 w 416"/>
              <a:gd name="T35" fmla="*/ 522 h 551"/>
              <a:gd name="T36" fmla="*/ 208 w 416"/>
              <a:gd name="T37" fmla="*/ 548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6" h="551">
                <a:moveTo>
                  <a:pt x="416" y="208"/>
                </a:moveTo>
                <a:cubicBezTo>
                  <a:pt x="416" y="93"/>
                  <a:pt x="323" y="0"/>
                  <a:pt x="208" y="0"/>
                </a:cubicBezTo>
                <a:cubicBezTo>
                  <a:pt x="93" y="0"/>
                  <a:pt x="0" y="93"/>
                  <a:pt x="0" y="208"/>
                </a:cubicBezTo>
                <a:cubicBezTo>
                  <a:pt x="0" y="280"/>
                  <a:pt x="36" y="344"/>
                  <a:pt x="92" y="381"/>
                </a:cubicBezTo>
                <a:cubicBezTo>
                  <a:pt x="92" y="381"/>
                  <a:pt x="137" y="416"/>
                  <a:pt x="137" y="522"/>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79" y="522"/>
                  <a:pt x="279" y="522"/>
                  <a:pt x="279" y="522"/>
                </a:cubicBezTo>
                <a:cubicBezTo>
                  <a:pt x="279" y="522"/>
                  <a:pt x="279" y="522"/>
                  <a:pt x="279" y="522"/>
                </a:cubicBezTo>
                <a:cubicBezTo>
                  <a:pt x="279" y="511"/>
                  <a:pt x="279" y="511"/>
                  <a:pt x="279" y="511"/>
                </a:cubicBezTo>
                <a:cubicBezTo>
                  <a:pt x="282" y="420"/>
                  <a:pt x="319" y="385"/>
                  <a:pt x="323" y="381"/>
                </a:cubicBezTo>
                <a:cubicBezTo>
                  <a:pt x="379" y="344"/>
                  <a:pt x="416" y="280"/>
                  <a:pt x="416" y="208"/>
                </a:cubicBezTo>
                <a:moveTo>
                  <a:pt x="208" y="548"/>
                </a:moveTo>
                <a:cubicBezTo>
                  <a:pt x="207" y="522"/>
                  <a:pt x="207" y="522"/>
                  <a:pt x="207" y="522"/>
                </a:cubicBezTo>
                <a:cubicBezTo>
                  <a:pt x="209" y="522"/>
                  <a:pt x="209" y="522"/>
                  <a:pt x="209" y="522"/>
                </a:cubicBezTo>
                <a:lnTo>
                  <a:pt x="208" y="548"/>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27"/>
          <p:cNvSpPr>
            <a:spLocks/>
          </p:cNvSpPr>
          <p:nvPr/>
        </p:nvSpPr>
        <p:spPr bwMode="auto">
          <a:xfrm>
            <a:off x="3005138" y="5357813"/>
            <a:ext cx="69850" cy="382588"/>
          </a:xfrm>
          <a:custGeom>
            <a:avLst/>
            <a:gdLst>
              <a:gd name="T0" fmla="*/ 21 w 21"/>
              <a:gd name="T1" fmla="*/ 11 h 114"/>
              <a:gd name="T2" fmla="*/ 10 w 21"/>
              <a:gd name="T3" fmla="*/ 0 h 114"/>
              <a:gd name="T4" fmla="*/ 10 w 21"/>
              <a:gd name="T5" fmla="*/ 0 h 114"/>
              <a:gd name="T6" fmla="*/ 0 w 21"/>
              <a:gd name="T7" fmla="*/ 11 h 114"/>
              <a:gd name="T8" fmla="*/ 0 w 21"/>
              <a:gd name="T9" fmla="*/ 103 h 114"/>
              <a:gd name="T10" fmla="*/ 10 w 21"/>
              <a:gd name="T11" fmla="*/ 114 h 114"/>
              <a:gd name="T12" fmla="*/ 10 w 21"/>
              <a:gd name="T13" fmla="*/ 114 h 114"/>
              <a:gd name="T14" fmla="*/ 21 w 21"/>
              <a:gd name="T15" fmla="*/ 103 h 114"/>
              <a:gd name="T16" fmla="*/ 21 w 21"/>
              <a:gd name="T17" fmla="*/ 1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14">
                <a:moveTo>
                  <a:pt x="21" y="11"/>
                </a:moveTo>
                <a:cubicBezTo>
                  <a:pt x="21" y="5"/>
                  <a:pt x="16" y="0"/>
                  <a:pt x="10" y="0"/>
                </a:cubicBezTo>
                <a:cubicBezTo>
                  <a:pt x="10" y="0"/>
                  <a:pt x="10" y="0"/>
                  <a:pt x="10" y="0"/>
                </a:cubicBezTo>
                <a:cubicBezTo>
                  <a:pt x="5" y="0"/>
                  <a:pt x="0" y="5"/>
                  <a:pt x="0" y="11"/>
                </a:cubicBezTo>
                <a:cubicBezTo>
                  <a:pt x="0" y="103"/>
                  <a:pt x="0" y="103"/>
                  <a:pt x="0" y="103"/>
                </a:cubicBezTo>
                <a:cubicBezTo>
                  <a:pt x="0" y="109"/>
                  <a:pt x="5" y="114"/>
                  <a:pt x="10" y="114"/>
                </a:cubicBezTo>
                <a:cubicBezTo>
                  <a:pt x="10" y="114"/>
                  <a:pt x="10" y="114"/>
                  <a:pt x="10" y="114"/>
                </a:cubicBezTo>
                <a:cubicBezTo>
                  <a:pt x="16" y="114"/>
                  <a:pt x="21" y="109"/>
                  <a:pt x="21" y="103"/>
                </a:cubicBezTo>
                <a:lnTo>
                  <a:pt x="21" y="1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8"/>
          <p:cNvSpPr>
            <a:spLocks/>
          </p:cNvSpPr>
          <p:nvPr/>
        </p:nvSpPr>
        <p:spPr bwMode="auto">
          <a:xfrm>
            <a:off x="3149600" y="5357813"/>
            <a:ext cx="71438" cy="382588"/>
          </a:xfrm>
          <a:custGeom>
            <a:avLst/>
            <a:gdLst>
              <a:gd name="T0" fmla="*/ 21 w 21"/>
              <a:gd name="T1" fmla="*/ 11 h 114"/>
              <a:gd name="T2" fmla="*/ 10 w 21"/>
              <a:gd name="T3" fmla="*/ 0 h 114"/>
              <a:gd name="T4" fmla="*/ 10 w 21"/>
              <a:gd name="T5" fmla="*/ 0 h 114"/>
              <a:gd name="T6" fmla="*/ 0 w 21"/>
              <a:gd name="T7" fmla="*/ 11 h 114"/>
              <a:gd name="T8" fmla="*/ 0 w 21"/>
              <a:gd name="T9" fmla="*/ 103 h 114"/>
              <a:gd name="T10" fmla="*/ 10 w 21"/>
              <a:gd name="T11" fmla="*/ 114 h 114"/>
              <a:gd name="T12" fmla="*/ 10 w 21"/>
              <a:gd name="T13" fmla="*/ 114 h 114"/>
              <a:gd name="T14" fmla="*/ 21 w 21"/>
              <a:gd name="T15" fmla="*/ 103 h 114"/>
              <a:gd name="T16" fmla="*/ 21 w 21"/>
              <a:gd name="T17" fmla="*/ 1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14">
                <a:moveTo>
                  <a:pt x="21" y="11"/>
                </a:moveTo>
                <a:cubicBezTo>
                  <a:pt x="21" y="5"/>
                  <a:pt x="16" y="0"/>
                  <a:pt x="10" y="0"/>
                </a:cubicBezTo>
                <a:cubicBezTo>
                  <a:pt x="10" y="0"/>
                  <a:pt x="10" y="0"/>
                  <a:pt x="10" y="0"/>
                </a:cubicBezTo>
                <a:cubicBezTo>
                  <a:pt x="4" y="0"/>
                  <a:pt x="0" y="5"/>
                  <a:pt x="0" y="11"/>
                </a:cubicBezTo>
                <a:cubicBezTo>
                  <a:pt x="0" y="103"/>
                  <a:pt x="0" y="103"/>
                  <a:pt x="0" y="103"/>
                </a:cubicBezTo>
                <a:cubicBezTo>
                  <a:pt x="0" y="109"/>
                  <a:pt x="4" y="114"/>
                  <a:pt x="10" y="114"/>
                </a:cubicBezTo>
                <a:cubicBezTo>
                  <a:pt x="10" y="114"/>
                  <a:pt x="10" y="114"/>
                  <a:pt x="10" y="114"/>
                </a:cubicBezTo>
                <a:cubicBezTo>
                  <a:pt x="16" y="114"/>
                  <a:pt x="21" y="109"/>
                  <a:pt x="21" y="103"/>
                </a:cubicBezTo>
                <a:lnTo>
                  <a:pt x="21" y="1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9"/>
          <p:cNvSpPr>
            <a:spLocks/>
          </p:cNvSpPr>
          <p:nvPr/>
        </p:nvSpPr>
        <p:spPr bwMode="auto">
          <a:xfrm>
            <a:off x="2916238" y="5173663"/>
            <a:ext cx="392113" cy="334963"/>
          </a:xfrm>
          <a:custGeom>
            <a:avLst/>
            <a:gdLst>
              <a:gd name="T0" fmla="*/ 0 w 116"/>
              <a:gd name="T1" fmla="*/ 100 h 100"/>
              <a:gd name="T2" fmla="*/ 0 w 116"/>
              <a:gd name="T3" fmla="*/ 44 h 100"/>
              <a:gd name="T4" fmla="*/ 43 w 116"/>
              <a:gd name="T5" fmla="*/ 0 h 100"/>
              <a:gd name="T6" fmla="*/ 72 w 116"/>
              <a:gd name="T7" fmla="*/ 0 h 100"/>
              <a:gd name="T8" fmla="*/ 116 w 116"/>
              <a:gd name="T9" fmla="*/ 44 h 100"/>
              <a:gd name="T10" fmla="*/ 116 w 116"/>
              <a:gd name="T11" fmla="*/ 100 h 100"/>
              <a:gd name="T12" fmla="*/ 0 w 116"/>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116" h="100">
                <a:moveTo>
                  <a:pt x="0" y="100"/>
                </a:moveTo>
                <a:cubicBezTo>
                  <a:pt x="0" y="44"/>
                  <a:pt x="0" y="44"/>
                  <a:pt x="0" y="44"/>
                </a:cubicBezTo>
                <a:cubicBezTo>
                  <a:pt x="0" y="20"/>
                  <a:pt x="19" y="0"/>
                  <a:pt x="43" y="0"/>
                </a:cubicBezTo>
                <a:cubicBezTo>
                  <a:pt x="72" y="0"/>
                  <a:pt x="72" y="0"/>
                  <a:pt x="72" y="0"/>
                </a:cubicBezTo>
                <a:cubicBezTo>
                  <a:pt x="96" y="0"/>
                  <a:pt x="116" y="20"/>
                  <a:pt x="116" y="44"/>
                </a:cubicBezTo>
                <a:cubicBezTo>
                  <a:pt x="116" y="100"/>
                  <a:pt x="116" y="100"/>
                  <a:pt x="116" y="100"/>
                </a:cubicBezTo>
                <a:lnTo>
                  <a:pt x="0" y="1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30"/>
          <p:cNvSpPr>
            <a:spLocks/>
          </p:cNvSpPr>
          <p:nvPr/>
        </p:nvSpPr>
        <p:spPr bwMode="auto">
          <a:xfrm>
            <a:off x="3035300" y="5068888"/>
            <a:ext cx="155575" cy="231775"/>
          </a:xfrm>
          <a:custGeom>
            <a:avLst/>
            <a:gdLst>
              <a:gd name="T0" fmla="*/ 85 w 98"/>
              <a:gd name="T1" fmla="*/ 0 h 146"/>
              <a:gd name="T2" fmla="*/ 12 w 98"/>
              <a:gd name="T3" fmla="*/ 0 h 146"/>
              <a:gd name="T4" fmla="*/ 0 w 98"/>
              <a:gd name="T5" fmla="*/ 146 h 146"/>
              <a:gd name="T6" fmla="*/ 98 w 98"/>
              <a:gd name="T7" fmla="*/ 146 h 146"/>
              <a:gd name="T8" fmla="*/ 85 w 98"/>
              <a:gd name="T9" fmla="*/ 0 h 146"/>
            </a:gdLst>
            <a:ahLst/>
            <a:cxnLst>
              <a:cxn ang="0">
                <a:pos x="T0" y="T1"/>
              </a:cxn>
              <a:cxn ang="0">
                <a:pos x="T2" y="T3"/>
              </a:cxn>
              <a:cxn ang="0">
                <a:pos x="T4" y="T5"/>
              </a:cxn>
              <a:cxn ang="0">
                <a:pos x="T6" y="T7"/>
              </a:cxn>
              <a:cxn ang="0">
                <a:pos x="T8" y="T9"/>
              </a:cxn>
            </a:cxnLst>
            <a:rect l="0" t="0" r="r" b="b"/>
            <a:pathLst>
              <a:path w="98" h="146">
                <a:moveTo>
                  <a:pt x="85" y="0"/>
                </a:moveTo>
                <a:lnTo>
                  <a:pt x="12" y="0"/>
                </a:lnTo>
                <a:lnTo>
                  <a:pt x="0" y="146"/>
                </a:lnTo>
                <a:lnTo>
                  <a:pt x="98" y="146"/>
                </a:lnTo>
                <a:lnTo>
                  <a:pt x="85"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31"/>
          <p:cNvSpPr>
            <a:spLocks/>
          </p:cNvSpPr>
          <p:nvPr/>
        </p:nvSpPr>
        <p:spPr bwMode="auto">
          <a:xfrm>
            <a:off x="3021013" y="5032375"/>
            <a:ext cx="182563" cy="69850"/>
          </a:xfrm>
          <a:custGeom>
            <a:avLst/>
            <a:gdLst>
              <a:gd name="T0" fmla="*/ 54 w 54"/>
              <a:gd name="T1" fmla="*/ 11 h 21"/>
              <a:gd name="T2" fmla="*/ 44 w 54"/>
              <a:gd name="T3" fmla="*/ 0 h 21"/>
              <a:gd name="T4" fmla="*/ 10 w 54"/>
              <a:gd name="T5" fmla="*/ 0 h 21"/>
              <a:gd name="T6" fmla="*/ 0 w 54"/>
              <a:gd name="T7" fmla="*/ 11 h 21"/>
              <a:gd name="T8" fmla="*/ 0 w 54"/>
              <a:gd name="T9" fmla="*/ 11 h 21"/>
              <a:gd name="T10" fmla="*/ 10 w 54"/>
              <a:gd name="T11" fmla="*/ 21 h 21"/>
              <a:gd name="T12" fmla="*/ 44 w 54"/>
              <a:gd name="T13" fmla="*/ 21 h 21"/>
              <a:gd name="T14" fmla="*/ 54 w 54"/>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21">
                <a:moveTo>
                  <a:pt x="54" y="11"/>
                </a:moveTo>
                <a:cubicBezTo>
                  <a:pt x="54" y="5"/>
                  <a:pt x="49" y="0"/>
                  <a:pt x="44" y="0"/>
                </a:cubicBezTo>
                <a:cubicBezTo>
                  <a:pt x="10" y="0"/>
                  <a:pt x="10" y="0"/>
                  <a:pt x="10" y="0"/>
                </a:cubicBezTo>
                <a:cubicBezTo>
                  <a:pt x="4" y="0"/>
                  <a:pt x="0" y="5"/>
                  <a:pt x="0" y="11"/>
                </a:cubicBezTo>
                <a:cubicBezTo>
                  <a:pt x="0" y="11"/>
                  <a:pt x="0" y="11"/>
                  <a:pt x="0" y="11"/>
                </a:cubicBezTo>
                <a:cubicBezTo>
                  <a:pt x="0" y="16"/>
                  <a:pt x="4" y="21"/>
                  <a:pt x="10" y="21"/>
                </a:cubicBezTo>
                <a:cubicBezTo>
                  <a:pt x="44" y="21"/>
                  <a:pt x="44" y="21"/>
                  <a:pt x="44" y="21"/>
                </a:cubicBezTo>
                <a:cubicBezTo>
                  <a:pt x="49" y="21"/>
                  <a:pt x="54" y="16"/>
                  <a:pt x="54" y="11"/>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32"/>
          <p:cNvSpPr>
            <a:spLocks/>
          </p:cNvSpPr>
          <p:nvPr/>
        </p:nvSpPr>
        <p:spPr bwMode="auto">
          <a:xfrm>
            <a:off x="2622550" y="4530725"/>
            <a:ext cx="149225" cy="185738"/>
          </a:xfrm>
          <a:custGeom>
            <a:avLst/>
            <a:gdLst>
              <a:gd name="T0" fmla="*/ 94 w 94"/>
              <a:gd name="T1" fmla="*/ 91 h 117"/>
              <a:gd name="T2" fmla="*/ 47 w 94"/>
              <a:gd name="T3" fmla="*/ 117 h 117"/>
              <a:gd name="T4" fmla="*/ 0 w 94"/>
              <a:gd name="T5" fmla="*/ 91 h 117"/>
              <a:gd name="T6" fmla="*/ 0 w 94"/>
              <a:gd name="T7" fmla="*/ 0 h 117"/>
              <a:gd name="T8" fmla="*/ 94 w 94"/>
              <a:gd name="T9" fmla="*/ 0 h 117"/>
              <a:gd name="T10" fmla="*/ 94 w 94"/>
              <a:gd name="T11" fmla="*/ 91 h 117"/>
            </a:gdLst>
            <a:ahLst/>
            <a:cxnLst>
              <a:cxn ang="0">
                <a:pos x="T0" y="T1"/>
              </a:cxn>
              <a:cxn ang="0">
                <a:pos x="T2" y="T3"/>
              </a:cxn>
              <a:cxn ang="0">
                <a:pos x="T4" y="T5"/>
              </a:cxn>
              <a:cxn ang="0">
                <a:pos x="T6" y="T7"/>
              </a:cxn>
              <a:cxn ang="0">
                <a:pos x="T8" y="T9"/>
              </a:cxn>
              <a:cxn ang="0">
                <a:pos x="T10" y="T11"/>
              </a:cxn>
            </a:cxnLst>
            <a:rect l="0" t="0" r="r" b="b"/>
            <a:pathLst>
              <a:path w="94" h="117">
                <a:moveTo>
                  <a:pt x="94" y="91"/>
                </a:moveTo>
                <a:lnTo>
                  <a:pt x="47" y="117"/>
                </a:lnTo>
                <a:lnTo>
                  <a:pt x="0" y="91"/>
                </a:lnTo>
                <a:lnTo>
                  <a:pt x="0" y="0"/>
                </a:lnTo>
                <a:lnTo>
                  <a:pt x="94" y="0"/>
                </a:lnTo>
                <a:lnTo>
                  <a:pt x="94" y="91"/>
                </a:lnTo>
                <a:close/>
              </a:path>
            </a:pathLst>
          </a:custGeom>
          <a:noFill/>
          <a:ln w="12700" cap="flat">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6" name="Oval 33"/>
          <p:cNvSpPr>
            <a:spLocks noChangeArrowheads="1"/>
          </p:cNvSpPr>
          <p:nvPr/>
        </p:nvSpPr>
        <p:spPr bwMode="auto">
          <a:xfrm>
            <a:off x="2332038" y="6399213"/>
            <a:ext cx="68263" cy="68263"/>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Oval 34"/>
          <p:cNvSpPr>
            <a:spLocks noChangeArrowheads="1"/>
          </p:cNvSpPr>
          <p:nvPr/>
        </p:nvSpPr>
        <p:spPr bwMode="auto">
          <a:xfrm>
            <a:off x="2738438" y="6399213"/>
            <a:ext cx="66675" cy="68263"/>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22"/>
          <p:cNvSpPr>
            <a:spLocks noEditPoints="1"/>
          </p:cNvSpPr>
          <p:nvPr/>
        </p:nvSpPr>
        <p:spPr bwMode="auto">
          <a:xfrm>
            <a:off x="2409825" y="228600"/>
            <a:ext cx="1404938" cy="1852613"/>
          </a:xfrm>
          <a:custGeom>
            <a:avLst/>
            <a:gdLst>
              <a:gd name="T0" fmla="*/ 416 w 416"/>
              <a:gd name="T1" fmla="*/ 208 h 551"/>
              <a:gd name="T2" fmla="*/ 208 w 416"/>
              <a:gd name="T3" fmla="*/ 0 h 551"/>
              <a:gd name="T4" fmla="*/ 0 w 416"/>
              <a:gd name="T5" fmla="*/ 208 h 551"/>
              <a:gd name="T6" fmla="*/ 92 w 416"/>
              <a:gd name="T7" fmla="*/ 381 h 551"/>
              <a:gd name="T8" fmla="*/ 137 w 416"/>
              <a:gd name="T9" fmla="*/ 522 h 551"/>
              <a:gd name="T10" fmla="*/ 208 w 416"/>
              <a:gd name="T11" fmla="*/ 551 h 551"/>
              <a:gd name="T12" fmla="*/ 208 w 416"/>
              <a:gd name="T13" fmla="*/ 551 h 551"/>
              <a:gd name="T14" fmla="*/ 208 w 416"/>
              <a:gd name="T15" fmla="*/ 551 h 551"/>
              <a:gd name="T16" fmla="*/ 208 w 416"/>
              <a:gd name="T17" fmla="*/ 551 h 551"/>
              <a:gd name="T18" fmla="*/ 208 w 416"/>
              <a:gd name="T19" fmla="*/ 551 h 551"/>
              <a:gd name="T20" fmla="*/ 279 w 416"/>
              <a:gd name="T21" fmla="*/ 522 h 551"/>
              <a:gd name="T22" fmla="*/ 279 w 416"/>
              <a:gd name="T23" fmla="*/ 522 h 551"/>
              <a:gd name="T24" fmla="*/ 279 w 416"/>
              <a:gd name="T25" fmla="*/ 511 h 551"/>
              <a:gd name="T26" fmla="*/ 323 w 416"/>
              <a:gd name="T27" fmla="*/ 381 h 551"/>
              <a:gd name="T28" fmla="*/ 416 w 416"/>
              <a:gd name="T29" fmla="*/ 208 h 551"/>
              <a:gd name="T30" fmla="*/ 208 w 416"/>
              <a:gd name="T31" fmla="*/ 548 h 551"/>
              <a:gd name="T32" fmla="*/ 207 w 416"/>
              <a:gd name="T33" fmla="*/ 522 h 551"/>
              <a:gd name="T34" fmla="*/ 209 w 416"/>
              <a:gd name="T35" fmla="*/ 522 h 551"/>
              <a:gd name="T36" fmla="*/ 208 w 416"/>
              <a:gd name="T37" fmla="*/ 548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6" h="551">
                <a:moveTo>
                  <a:pt x="416" y="208"/>
                </a:moveTo>
                <a:cubicBezTo>
                  <a:pt x="416" y="93"/>
                  <a:pt x="323" y="0"/>
                  <a:pt x="208" y="0"/>
                </a:cubicBezTo>
                <a:cubicBezTo>
                  <a:pt x="93" y="0"/>
                  <a:pt x="0" y="93"/>
                  <a:pt x="0" y="208"/>
                </a:cubicBezTo>
                <a:cubicBezTo>
                  <a:pt x="0" y="280"/>
                  <a:pt x="36" y="344"/>
                  <a:pt x="92" y="381"/>
                </a:cubicBezTo>
                <a:cubicBezTo>
                  <a:pt x="92" y="381"/>
                  <a:pt x="137" y="416"/>
                  <a:pt x="137" y="522"/>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79" y="522"/>
                  <a:pt x="279" y="522"/>
                  <a:pt x="279" y="522"/>
                </a:cubicBezTo>
                <a:cubicBezTo>
                  <a:pt x="279" y="522"/>
                  <a:pt x="279" y="522"/>
                  <a:pt x="279" y="522"/>
                </a:cubicBezTo>
                <a:cubicBezTo>
                  <a:pt x="279" y="511"/>
                  <a:pt x="279" y="511"/>
                  <a:pt x="279" y="511"/>
                </a:cubicBezTo>
                <a:cubicBezTo>
                  <a:pt x="282" y="420"/>
                  <a:pt x="319" y="385"/>
                  <a:pt x="323" y="381"/>
                </a:cubicBezTo>
                <a:cubicBezTo>
                  <a:pt x="379" y="344"/>
                  <a:pt x="416" y="280"/>
                  <a:pt x="416" y="208"/>
                </a:cubicBezTo>
                <a:moveTo>
                  <a:pt x="208" y="548"/>
                </a:moveTo>
                <a:cubicBezTo>
                  <a:pt x="207" y="522"/>
                  <a:pt x="207" y="522"/>
                  <a:pt x="207" y="522"/>
                </a:cubicBezTo>
                <a:cubicBezTo>
                  <a:pt x="209" y="522"/>
                  <a:pt x="209" y="522"/>
                  <a:pt x="209" y="522"/>
                </a:cubicBezTo>
                <a:lnTo>
                  <a:pt x="208" y="548"/>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6" name="Rectangle 23"/>
          <p:cNvSpPr>
            <a:spLocks noChangeArrowheads="1"/>
          </p:cNvSpPr>
          <p:nvPr/>
        </p:nvSpPr>
        <p:spPr bwMode="auto">
          <a:xfrm>
            <a:off x="2873375" y="1985963"/>
            <a:ext cx="479425" cy="320675"/>
          </a:xfrm>
          <a:prstGeom prst="rect">
            <a:avLst/>
          </a:prstGeom>
          <a:solidFill>
            <a:srgbClr val="4A4D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Line 24"/>
          <p:cNvSpPr>
            <a:spLocks noChangeShapeType="1"/>
          </p:cNvSpPr>
          <p:nvPr/>
        </p:nvSpPr>
        <p:spPr bwMode="auto">
          <a:xfrm>
            <a:off x="2873375" y="2103438"/>
            <a:ext cx="479425" cy="0"/>
          </a:xfrm>
          <a:prstGeom prst="line">
            <a:avLst/>
          </a:prstGeom>
          <a:noFill/>
          <a:ln w="4286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5"/>
          <p:cNvSpPr>
            <a:spLocks noChangeShapeType="1"/>
          </p:cNvSpPr>
          <p:nvPr/>
        </p:nvSpPr>
        <p:spPr bwMode="auto">
          <a:xfrm>
            <a:off x="2873375" y="2201863"/>
            <a:ext cx="479425" cy="0"/>
          </a:xfrm>
          <a:prstGeom prst="line">
            <a:avLst/>
          </a:prstGeom>
          <a:noFill/>
          <a:ln w="4286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6"/>
          <p:cNvSpPr>
            <a:spLocks/>
          </p:cNvSpPr>
          <p:nvPr/>
        </p:nvSpPr>
        <p:spPr bwMode="auto">
          <a:xfrm>
            <a:off x="2987675" y="2301875"/>
            <a:ext cx="249238" cy="87313"/>
          </a:xfrm>
          <a:custGeom>
            <a:avLst/>
            <a:gdLst>
              <a:gd name="T0" fmla="*/ 0 w 157"/>
              <a:gd name="T1" fmla="*/ 0 h 55"/>
              <a:gd name="T2" fmla="*/ 23 w 157"/>
              <a:gd name="T3" fmla="*/ 55 h 55"/>
              <a:gd name="T4" fmla="*/ 132 w 157"/>
              <a:gd name="T5" fmla="*/ 55 h 55"/>
              <a:gd name="T6" fmla="*/ 157 w 157"/>
              <a:gd name="T7" fmla="*/ 0 h 55"/>
              <a:gd name="T8" fmla="*/ 0 w 157"/>
              <a:gd name="T9" fmla="*/ 0 h 55"/>
            </a:gdLst>
            <a:ahLst/>
            <a:cxnLst>
              <a:cxn ang="0">
                <a:pos x="T0" y="T1"/>
              </a:cxn>
              <a:cxn ang="0">
                <a:pos x="T2" y="T3"/>
              </a:cxn>
              <a:cxn ang="0">
                <a:pos x="T4" y="T5"/>
              </a:cxn>
              <a:cxn ang="0">
                <a:pos x="T6" y="T7"/>
              </a:cxn>
              <a:cxn ang="0">
                <a:pos x="T8" y="T9"/>
              </a:cxn>
            </a:cxnLst>
            <a:rect l="0" t="0" r="r" b="b"/>
            <a:pathLst>
              <a:path w="157" h="55">
                <a:moveTo>
                  <a:pt x="0" y="0"/>
                </a:moveTo>
                <a:lnTo>
                  <a:pt x="23" y="55"/>
                </a:lnTo>
                <a:lnTo>
                  <a:pt x="132" y="55"/>
                </a:lnTo>
                <a:lnTo>
                  <a:pt x="157"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41038757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3" nodeType="afterEffect">
                                  <p:stCondLst>
                                    <p:cond delay="3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000"/>
                                        <p:tgtEl>
                                          <p:spTgt spid="38"/>
                                        </p:tgtEl>
                                      </p:cBhvr>
                                    </p:animEffect>
                                    <p:anim calcmode="lin" valueType="num">
                                      <p:cBhvr>
                                        <p:cTn id="8" dur="2000" fill="hold"/>
                                        <p:tgtEl>
                                          <p:spTgt spid="38"/>
                                        </p:tgtEl>
                                        <p:attrNameLst>
                                          <p:attrName>ppt_w</p:attrName>
                                        </p:attrNameLst>
                                      </p:cBhvr>
                                      <p:tavLst>
                                        <p:tav tm="0" fmla="#ppt_w*sin(2.5*pi*$)">
                                          <p:val>
                                            <p:fltVal val="0"/>
                                          </p:val>
                                        </p:tav>
                                        <p:tav tm="100000">
                                          <p:val>
                                            <p:fltVal val="1"/>
                                          </p:val>
                                        </p:tav>
                                      </p:tavLst>
                                    </p:anim>
                                    <p:anim calcmode="lin" valueType="num">
                                      <p:cBhvr>
                                        <p:cTn id="9" dur="2000" fill="hold"/>
                                        <p:tgtEl>
                                          <p:spTgt spid="38"/>
                                        </p:tgtEl>
                                        <p:attrNameLst>
                                          <p:attrName>ppt_h</p:attrName>
                                        </p:attrNameLst>
                                      </p:cBhvr>
                                      <p:tavLst>
                                        <p:tav tm="0">
                                          <p:val>
                                            <p:strVal val="#ppt_h"/>
                                          </p:val>
                                        </p:tav>
                                        <p:tav tm="100000">
                                          <p:val>
                                            <p:strVal val="#ppt_h"/>
                                          </p:val>
                                        </p:tav>
                                      </p:tavLst>
                                    </p:anim>
                                  </p:childTnLst>
                                </p:cTn>
                              </p:par>
                            </p:childTnLst>
                          </p:cTn>
                        </p:par>
                        <p:par>
                          <p:cTn id="10" fill="hold">
                            <p:stCondLst>
                              <p:cond delay="5000"/>
                            </p:stCondLst>
                            <p:childTnLst>
                              <p:par>
                                <p:cTn id="11" presetID="26" presetClass="emph" presetSubtype="0" fill="hold" grpId="0" nodeType="afterEffect">
                                  <p:stCondLst>
                                    <p:cond delay="0"/>
                                  </p:stCondLst>
                                  <p:childTnLst>
                                    <p:animEffect transition="out" filter="fade">
                                      <p:cBhvr>
                                        <p:cTn id="12" dur="1000" tmFilter="0, 0; .2, .5; .8, .5; 1, 0"/>
                                        <p:tgtEl>
                                          <p:spTgt spid="38"/>
                                        </p:tgtEl>
                                      </p:cBhvr>
                                    </p:animEffect>
                                    <p:animScale>
                                      <p:cBhvr>
                                        <p:cTn id="13" dur="500" autoRev="1" fill="hold"/>
                                        <p:tgtEl>
                                          <p:spTgt spid="38"/>
                                        </p:tgtEl>
                                      </p:cBhvr>
                                      <p:by x="105000" y="105000"/>
                                    </p:animScale>
                                  </p:childTnLst>
                                </p:cTn>
                              </p:par>
                            </p:childTnLst>
                          </p:cTn>
                        </p:par>
                        <p:par>
                          <p:cTn id="14" fill="hold">
                            <p:stCondLst>
                              <p:cond delay="6000"/>
                            </p:stCondLst>
                            <p:childTnLst>
                              <p:par>
                                <p:cTn id="15" presetID="10" presetClass="exit" presetSubtype="0" fill="hold" grpId="1" nodeType="afterEffect">
                                  <p:stCondLst>
                                    <p:cond delay="0"/>
                                  </p:stCondLst>
                                  <p:childTnLst>
                                    <p:animEffect transition="out" filter="fade">
                                      <p:cBhvr>
                                        <p:cTn id="16" dur="500"/>
                                        <p:tgtEl>
                                          <p:spTgt spid="38"/>
                                        </p:tgtEl>
                                      </p:cBhvr>
                                    </p:animEffect>
                                    <p:set>
                                      <p:cBhvr>
                                        <p:cTn id="17" dur="1" fill="hold">
                                          <p:stCondLst>
                                            <p:cond delay="499"/>
                                          </p:stCondLst>
                                        </p:cTn>
                                        <p:tgtEl>
                                          <p:spTgt spid="38"/>
                                        </p:tgtEl>
                                        <p:attrNameLst>
                                          <p:attrName>style.visibility</p:attrName>
                                        </p:attrNameLst>
                                      </p:cBhvr>
                                      <p:to>
                                        <p:strVal val="hidden"/>
                                      </p:to>
                                    </p:set>
                                  </p:childTnLst>
                                </p:cTn>
                              </p:par>
                            </p:childTnLst>
                          </p:cTn>
                        </p:par>
                        <p:par>
                          <p:cTn id="18" fill="hold">
                            <p:stCondLst>
                              <p:cond delay="6500"/>
                            </p:stCondLst>
                            <p:childTnLst>
                              <p:par>
                                <p:cTn id="19" presetID="45" presetClass="entr" presetSubtype="0" fill="hold" grpId="4" nodeType="afterEffect">
                                  <p:stCondLst>
                                    <p:cond delay="600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2000"/>
                                        <p:tgtEl>
                                          <p:spTgt spid="38"/>
                                        </p:tgtEl>
                                      </p:cBhvr>
                                    </p:animEffect>
                                    <p:anim calcmode="lin" valueType="num">
                                      <p:cBhvr>
                                        <p:cTn id="22" dur="2000" fill="hold"/>
                                        <p:tgtEl>
                                          <p:spTgt spid="38"/>
                                        </p:tgtEl>
                                        <p:attrNameLst>
                                          <p:attrName>ppt_w</p:attrName>
                                        </p:attrNameLst>
                                      </p:cBhvr>
                                      <p:tavLst>
                                        <p:tav tm="0" fmla="#ppt_w*sin(2.5*pi*$)">
                                          <p:val>
                                            <p:fltVal val="0"/>
                                          </p:val>
                                        </p:tav>
                                        <p:tav tm="100000">
                                          <p:val>
                                            <p:fltVal val="1"/>
                                          </p:val>
                                        </p:tav>
                                      </p:tavLst>
                                    </p:anim>
                                    <p:anim calcmode="lin" valueType="num">
                                      <p:cBhvr>
                                        <p:cTn id="23" dur="2000" fill="hold"/>
                                        <p:tgtEl>
                                          <p:spTgt spid="38"/>
                                        </p:tgtEl>
                                        <p:attrNameLst>
                                          <p:attrName>ppt_h</p:attrName>
                                        </p:attrNameLst>
                                      </p:cBhvr>
                                      <p:tavLst>
                                        <p:tav tm="0">
                                          <p:val>
                                            <p:strVal val="#ppt_h"/>
                                          </p:val>
                                        </p:tav>
                                        <p:tav tm="100000">
                                          <p:val>
                                            <p:strVal val="#ppt_h"/>
                                          </p:val>
                                        </p:tav>
                                      </p:tavLst>
                                    </p:anim>
                                  </p:childTnLst>
                                </p:cTn>
                              </p:par>
                            </p:childTnLst>
                          </p:cTn>
                        </p:par>
                        <p:par>
                          <p:cTn id="24" fill="hold">
                            <p:stCondLst>
                              <p:cond delay="14500"/>
                            </p:stCondLst>
                            <p:childTnLst>
                              <p:par>
                                <p:cTn id="25" presetID="26" presetClass="emph" presetSubtype="0" fill="hold" grpId="5" nodeType="afterEffect">
                                  <p:stCondLst>
                                    <p:cond delay="0"/>
                                  </p:stCondLst>
                                  <p:childTnLst>
                                    <p:animEffect transition="out" filter="fade">
                                      <p:cBhvr>
                                        <p:cTn id="26" dur="500" tmFilter="0, 0; .2, .5; .8, .5; 1, 0"/>
                                        <p:tgtEl>
                                          <p:spTgt spid="38"/>
                                        </p:tgtEl>
                                      </p:cBhvr>
                                    </p:animEffect>
                                    <p:animScale>
                                      <p:cBhvr>
                                        <p:cTn id="27" dur="250" autoRev="1" fill="hold"/>
                                        <p:tgtEl>
                                          <p:spTgt spid="38"/>
                                        </p:tgtEl>
                                      </p:cBhvr>
                                      <p:by x="105000" y="105000"/>
                                    </p:animScale>
                                  </p:childTnLst>
                                </p:cTn>
                              </p:par>
                            </p:childTnLst>
                          </p:cTn>
                        </p:par>
                        <p:par>
                          <p:cTn id="28" fill="hold">
                            <p:stCondLst>
                              <p:cond delay="15000"/>
                            </p:stCondLst>
                            <p:childTnLst>
                              <p:par>
                                <p:cTn id="29" presetID="10" presetClass="exit" presetSubtype="0" fill="hold" grpId="6" nodeType="afterEffect">
                                  <p:stCondLst>
                                    <p:cond delay="0"/>
                                  </p:stCondLst>
                                  <p:childTnLst>
                                    <p:animEffect transition="out" filter="fade">
                                      <p:cBhvr>
                                        <p:cTn id="30" dur="500"/>
                                        <p:tgtEl>
                                          <p:spTgt spid="38"/>
                                        </p:tgtEl>
                                      </p:cBhvr>
                                    </p:animEffect>
                                    <p:set>
                                      <p:cBhvr>
                                        <p:cTn id="31"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8" grpId="3" animBg="1"/>
      <p:bldP spid="38" grpId="4" animBg="1"/>
      <p:bldP spid="38" grpId="5" animBg="1"/>
      <p:bldP spid="38" grpId="6"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sz="3601" dirty="0" smtClean="0"/>
              <a:t>What does “app model” mean in our terminology</a:t>
            </a:r>
            <a:endParaRPr lang="en-US" sz="3601" dirty="0"/>
          </a:p>
        </p:txBody>
      </p:sp>
      <p:graphicFrame>
        <p:nvGraphicFramePr>
          <p:cNvPr id="37" name="Content Placeholder 5"/>
          <p:cNvGraphicFramePr>
            <a:graphicFrameLocks/>
          </p:cNvGraphicFramePr>
          <p:nvPr>
            <p:extLst>
              <p:ext uri="{D42A27DB-BD31-4B8C-83A1-F6EECF244321}">
                <p14:modId xmlns:p14="http://schemas.microsoft.com/office/powerpoint/2010/main" val="2980871437"/>
              </p:ext>
            </p:extLst>
          </p:nvPr>
        </p:nvGraphicFramePr>
        <p:xfrm>
          <a:off x="990600" y="2133600"/>
          <a:ext cx="7391399" cy="335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3" name="Picture 42"/>
          <p:cNvPicPr>
            <a:picLocks noChangeAspect="1"/>
          </p:cNvPicPr>
          <p:nvPr/>
        </p:nvPicPr>
        <p:blipFill>
          <a:blip r:embed="rId8"/>
          <a:stretch>
            <a:fillRect/>
          </a:stretch>
        </p:blipFill>
        <p:spPr>
          <a:xfrm>
            <a:off x="1295400" y="5486400"/>
            <a:ext cx="1442176" cy="533970"/>
          </a:xfrm>
          <a:prstGeom prst="rect">
            <a:avLst/>
          </a:prstGeom>
        </p:spPr>
      </p:pic>
      <p:pic>
        <p:nvPicPr>
          <p:cNvPr id="44" name="Picture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44470" y="5520694"/>
            <a:ext cx="1442488" cy="499676"/>
          </a:xfrm>
          <a:prstGeom prst="rect">
            <a:avLst/>
          </a:prstGeom>
        </p:spPr>
      </p:pic>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93852" y="5503547"/>
            <a:ext cx="1442488" cy="499676"/>
          </a:xfrm>
          <a:prstGeom prst="rect">
            <a:avLst/>
          </a:prstGeom>
        </p:spPr>
      </p:pic>
      <p:sp>
        <p:nvSpPr>
          <p:cNvPr id="3" name="Left Brace 2"/>
          <p:cNvSpPr/>
          <p:nvPr/>
        </p:nvSpPr>
        <p:spPr bwMode="auto">
          <a:xfrm rot="5400000">
            <a:off x="5905500" y="-495300"/>
            <a:ext cx="152399" cy="5105401"/>
          </a:xfrm>
          <a:prstGeom prst="leftBrace">
            <a:avLst/>
          </a:prstGeom>
          <a:noFill/>
          <a:ln w="2857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Capitals" pitchFamily="8" charset="0"/>
              <a:ea typeface="ＭＳ Ｐゴシック" pitchFamily="8" charset="-128"/>
            </a:endParaRPr>
          </a:p>
        </p:txBody>
      </p:sp>
      <p:sp>
        <p:nvSpPr>
          <p:cNvPr id="4" name="TextBox 3"/>
          <p:cNvSpPr txBox="1"/>
          <p:nvPr/>
        </p:nvSpPr>
        <p:spPr>
          <a:xfrm>
            <a:off x="3886199" y="1353671"/>
            <a:ext cx="4191000" cy="584775"/>
          </a:xfrm>
          <a:prstGeom prst="rect">
            <a:avLst/>
          </a:prstGeom>
          <a:noFill/>
        </p:spPr>
        <p:txBody>
          <a:bodyPr wrap="square" rtlCol="0">
            <a:spAutoFit/>
          </a:bodyPr>
          <a:lstStyle/>
          <a:p>
            <a:pPr algn="ctr"/>
            <a:r>
              <a:rPr lang="en-US" sz="1600" baseline="0" dirty="0" smtClean="0">
                <a:solidFill>
                  <a:schemeClr val="tx1">
                    <a:lumMod val="75000"/>
                    <a:lumOff val="25000"/>
                  </a:schemeClr>
                </a:solidFill>
              </a:rPr>
              <a:t>SharePoint App Model</a:t>
            </a:r>
            <a:r>
              <a:rPr lang="en-GB" sz="1600" baseline="0" dirty="0">
                <a:solidFill>
                  <a:schemeClr val="tx1">
                    <a:lumMod val="75000"/>
                    <a:lumOff val="25000"/>
                  </a:schemeClr>
                </a:solidFill>
              </a:rPr>
              <a:t> </a:t>
            </a:r>
            <a:r>
              <a:rPr lang="en-GB" sz="1600" baseline="0" dirty="0" smtClean="0">
                <a:solidFill>
                  <a:schemeClr val="tx1">
                    <a:lumMod val="75000"/>
                    <a:lumOff val="25000"/>
                  </a:schemeClr>
                </a:solidFill>
              </a:rPr>
              <a:t>– all operations which are executed outside of the server</a:t>
            </a:r>
            <a:endParaRPr lang="en-US" sz="1600" baseline="0" dirty="0" smtClean="0">
              <a:solidFill>
                <a:schemeClr val="tx1">
                  <a:lumMod val="75000"/>
                  <a:lumOff val="25000"/>
                </a:schemeClr>
              </a:solidFill>
            </a:endParaRPr>
          </a:p>
        </p:txBody>
      </p:sp>
    </p:spTree>
    <p:extLst>
      <p:ext uri="{BB962C8B-B14F-4D97-AF65-F5344CB8AC3E}">
        <p14:creationId xmlns:p14="http://schemas.microsoft.com/office/powerpoint/2010/main" val="143728207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ea typeface="+mj-ea"/>
                <a:cs typeface="+mj-cs"/>
              </a:rPr>
              <a:t>JS embedding</a:t>
            </a:r>
            <a:endParaRPr lang="en-US" dirty="0">
              <a:ea typeface="+mj-ea"/>
              <a:cs typeface="+mj-cs"/>
            </a:endParaRPr>
          </a:p>
        </p:txBody>
      </p:sp>
      <p:sp>
        <p:nvSpPr>
          <p:cNvPr id="11267" name="Text Placeholder 4"/>
          <p:cNvSpPr>
            <a:spLocks noGrp="1"/>
          </p:cNvSpPr>
          <p:nvPr>
            <p:ph type="body" idx="1"/>
          </p:nvPr>
        </p:nvSpPr>
        <p:spPr/>
        <p:txBody>
          <a:bodyPr/>
          <a:lstStyle/>
          <a:p>
            <a:r>
              <a:rPr lang="en-US" altLang="en-US" dirty="0" smtClean="0"/>
              <a:t>Modification of </a:t>
            </a:r>
            <a:r>
              <a:rPr lang="en-US" altLang="en-US" dirty="0" smtClean="0"/>
              <a:t>host sites </a:t>
            </a:r>
            <a:r>
              <a:rPr lang="en-US" altLang="en-US" dirty="0" smtClean="0"/>
              <a:t>without installing app parts</a:t>
            </a:r>
          </a:p>
        </p:txBody>
      </p:sp>
    </p:spTree>
    <p:extLst>
      <p:ext uri="{BB962C8B-B14F-4D97-AF65-F5344CB8AC3E}">
        <p14:creationId xmlns:p14="http://schemas.microsoft.com/office/powerpoint/2010/main" val="20659506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5400" dirty="0"/>
              <a:t>“But I do want to do customizations using full trust code way!” </a:t>
            </a:r>
            <a:endParaRPr lang="en-GB" sz="5400" dirty="0"/>
          </a:p>
        </p:txBody>
      </p:sp>
      <p:sp>
        <p:nvSpPr>
          <p:cNvPr id="5" name="TextBox 4"/>
          <p:cNvSpPr txBox="1"/>
          <p:nvPr/>
        </p:nvSpPr>
        <p:spPr>
          <a:xfrm>
            <a:off x="1504570" y="3810000"/>
            <a:ext cx="6133672" cy="1062214"/>
          </a:xfrm>
          <a:prstGeom prst="rect">
            <a:avLst/>
          </a:prstGeom>
          <a:noFill/>
        </p:spPr>
        <p:txBody>
          <a:bodyPr wrap="square" rtlCol="0">
            <a:spAutoFit/>
          </a:bodyPr>
          <a:lstStyle/>
          <a:p>
            <a:r>
              <a:rPr lang="en-US" sz="2101" baseline="0" dirty="0">
                <a:latin typeface="+mn-lt"/>
              </a:rPr>
              <a:t>Feel free to do that in future as well. It comes down on the business and functional requirements, together with deployment roadmap.</a:t>
            </a:r>
          </a:p>
        </p:txBody>
      </p:sp>
    </p:spTree>
    <p:extLst>
      <p:ext uri="{BB962C8B-B14F-4D97-AF65-F5344CB8AC3E}">
        <p14:creationId xmlns:p14="http://schemas.microsoft.com/office/powerpoint/2010/main" val="310086982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950" dirty="0"/>
              <a:t>“Will Farm Solutions be supported with SharePoint Server 2016”</a:t>
            </a:r>
            <a:endParaRPr lang="en-GB" sz="4950" dirty="0"/>
          </a:p>
        </p:txBody>
      </p:sp>
      <p:sp>
        <p:nvSpPr>
          <p:cNvPr id="4" name="TextBox 3"/>
          <p:cNvSpPr txBox="1"/>
          <p:nvPr/>
        </p:nvSpPr>
        <p:spPr>
          <a:xfrm>
            <a:off x="3505200" y="4724400"/>
            <a:ext cx="5059866" cy="1200329"/>
          </a:xfrm>
          <a:prstGeom prst="rect">
            <a:avLst/>
          </a:prstGeom>
          <a:noFill/>
        </p:spPr>
        <p:txBody>
          <a:bodyPr wrap="square" rtlCol="0">
            <a:spAutoFit/>
          </a:bodyPr>
          <a:lstStyle/>
          <a:p>
            <a:r>
              <a:rPr lang="en-US" sz="1800" baseline="0" dirty="0"/>
              <a:t>We will make though investments mainly on the app model side also for on-premises to better align the development story: Write once and use it cross cloud and on-premises</a:t>
            </a:r>
            <a:endParaRPr lang="en-GB" sz="1800" baseline="0" dirty="0">
              <a:latin typeface="Segoe UI" panose="020B0502040204020203" pitchFamily="34" charset="0"/>
              <a:cs typeface="Segoe UI" panose="020B0502040204020203" pitchFamily="34" charset="0"/>
            </a:endParaRPr>
          </a:p>
        </p:txBody>
      </p:sp>
      <p:sp>
        <p:nvSpPr>
          <p:cNvPr id="5" name="TextBox 4"/>
          <p:cNvSpPr txBox="1"/>
          <p:nvPr/>
        </p:nvSpPr>
        <p:spPr>
          <a:xfrm>
            <a:off x="3429000" y="3581400"/>
            <a:ext cx="1987019" cy="1419619"/>
          </a:xfrm>
          <a:prstGeom prst="rect">
            <a:avLst/>
          </a:prstGeom>
          <a:noFill/>
        </p:spPr>
        <p:txBody>
          <a:bodyPr wrap="none" rtlCol="0">
            <a:spAutoFit/>
          </a:bodyPr>
          <a:lstStyle/>
          <a:p>
            <a:r>
              <a:rPr lang="en-US" sz="8625" baseline="0" dirty="0">
                <a:latin typeface="Segoe UI" panose="020B0502040204020203" pitchFamily="34" charset="0"/>
                <a:cs typeface="Segoe UI" panose="020B0502040204020203" pitchFamily="34" charset="0"/>
              </a:rPr>
              <a:t>Yes.</a:t>
            </a:r>
            <a:endParaRPr lang="en-GB" sz="8625" baseline="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79902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950" dirty="0">
                <a:solidFill>
                  <a:schemeClr val="tx1"/>
                </a:solidFill>
              </a:rPr>
              <a:t>“Will you ever support farm solutions in Office 365?” </a:t>
            </a:r>
            <a:endParaRPr lang="en-GB" sz="4950" dirty="0">
              <a:solidFill>
                <a:schemeClr val="tx1"/>
              </a:solidFill>
            </a:endParaRPr>
          </a:p>
        </p:txBody>
      </p:sp>
      <p:sp>
        <p:nvSpPr>
          <p:cNvPr id="4" name="TextBox 3"/>
          <p:cNvSpPr txBox="1"/>
          <p:nvPr/>
        </p:nvSpPr>
        <p:spPr>
          <a:xfrm>
            <a:off x="3351872" y="4666312"/>
            <a:ext cx="5059866" cy="646331"/>
          </a:xfrm>
          <a:prstGeom prst="rect">
            <a:avLst/>
          </a:prstGeom>
          <a:noFill/>
        </p:spPr>
        <p:txBody>
          <a:bodyPr wrap="square" rtlCol="0">
            <a:spAutoFit/>
          </a:bodyPr>
          <a:lstStyle/>
          <a:p>
            <a:r>
              <a:rPr lang="en-US" sz="1800" baseline="0" dirty="0">
                <a:latin typeface="Segoe UI" panose="020B0502040204020203" pitchFamily="34" charset="0"/>
                <a:cs typeface="Segoe UI" panose="020B0502040204020203" pitchFamily="34" charset="0"/>
              </a:rPr>
              <a:t>Farm solutions are deployed cross SharePoint farm and they’d impact multiple customers…</a:t>
            </a:r>
            <a:endParaRPr lang="en-GB" sz="1800" baseline="0" dirty="0">
              <a:latin typeface="Segoe UI" panose="020B0502040204020203" pitchFamily="34" charset="0"/>
              <a:cs typeface="Segoe UI" panose="020B0502040204020203" pitchFamily="34" charset="0"/>
            </a:endParaRPr>
          </a:p>
        </p:txBody>
      </p:sp>
      <p:sp>
        <p:nvSpPr>
          <p:cNvPr id="5" name="TextBox 4"/>
          <p:cNvSpPr txBox="1"/>
          <p:nvPr/>
        </p:nvSpPr>
        <p:spPr>
          <a:xfrm>
            <a:off x="3276600" y="3581400"/>
            <a:ext cx="1899879" cy="1419619"/>
          </a:xfrm>
          <a:prstGeom prst="rect">
            <a:avLst/>
          </a:prstGeom>
          <a:noFill/>
        </p:spPr>
        <p:txBody>
          <a:bodyPr wrap="none" rtlCol="0">
            <a:spAutoFit/>
          </a:bodyPr>
          <a:lstStyle/>
          <a:p>
            <a:r>
              <a:rPr lang="en-US" sz="8625" baseline="0" dirty="0">
                <a:latin typeface="Segoe UI" panose="020B0502040204020203" pitchFamily="34" charset="0"/>
                <a:cs typeface="Segoe UI" panose="020B0502040204020203" pitchFamily="34" charset="0"/>
              </a:rPr>
              <a:t>No.</a:t>
            </a:r>
            <a:endParaRPr lang="en-GB" sz="8625" baseline="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4628076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8825" y="2297403"/>
            <a:ext cx="8363938" cy="1218795"/>
          </a:xfrm>
        </p:spPr>
        <p:txBody>
          <a:bodyPr>
            <a:noAutofit/>
          </a:bodyPr>
          <a:lstStyle/>
          <a:p>
            <a:r>
              <a:rPr lang="en-US" sz="4501" dirty="0"/>
              <a:t>“I saw a blog post on the Internet saying that the app model is dead”</a:t>
            </a:r>
            <a:endParaRPr lang="en-GB" sz="4501" dirty="0"/>
          </a:p>
        </p:txBody>
      </p:sp>
      <p:sp>
        <p:nvSpPr>
          <p:cNvPr id="4" name="TextBox 3"/>
          <p:cNvSpPr txBox="1"/>
          <p:nvPr/>
        </p:nvSpPr>
        <p:spPr>
          <a:xfrm>
            <a:off x="3200400" y="4103718"/>
            <a:ext cx="5059866" cy="1200329"/>
          </a:xfrm>
          <a:prstGeom prst="rect">
            <a:avLst/>
          </a:prstGeom>
          <a:noFill/>
        </p:spPr>
        <p:txBody>
          <a:bodyPr wrap="square" rtlCol="0">
            <a:spAutoFit/>
          </a:bodyPr>
          <a:lstStyle/>
          <a:p>
            <a:r>
              <a:rPr lang="en-US" sz="1800" baseline="0" dirty="0"/>
              <a:t>It’s more live than ever. We are committed to this model and the majority of our development investments are made on the app model for cloud AND on-premises</a:t>
            </a:r>
            <a:endParaRPr lang="en-GB" sz="1800" baseline="0" dirty="0">
              <a:latin typeface="Segoe UI" panose="020B0502040204020203" pitchFamily="34" charset="0"/>
              <a:cs typeface="Segoe UI" panose="020B0502040204020203" pitchFamily="34" charset="0"/>
            </a:endParaRPr>
          </a:p>
        </p:txBody>
      </p:sp>
      <p:sp>
        <p:nvSpPr>
          <p:cNvPr id="5" name="TextBox 4"/>
          <p:cNvSpPr txBox="1"/>
          <p:nvPr/>
        </p:nvSpPr>
        <p:spPr>
          <a:xfrm>
            <a:off x="3124200" y="3200400"/>
            <a:ext cx="4387868" cy="1200650"/>
          </a:xfrm>
          <a:prstGeom prst="rect">
            <a:avLst/>
          </a:prstGeom>
          <a:noFill/>
        </p:spPr>
        <p:txBody>
          <a:bodyPr wrap="none" rtlCol="0">
            <a:spAutoFit/>
          </a:bodyPr>
          <a:lstStyle/>
          <a:p>
            <a:r>
              <a:rPr lang="en-US" sz="7202" baseline="0" dirty="0">
                <a:latin typeface="Segoe UI" panose="020B0502040204020203" pitchFamily="34" charset="0"/>
                <a:cs typeface="Segoe UI" panose="020B0502040204020203" pitchFamily="34" charset="0"/>
              </a:rPr>
              <a:t>No it’s not</a:t>
            </a:r>
            <a:endParaRPr lang="en-GB" sz="7202" baseline="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127117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950" dirty="0">
                <a:solidFill>
                  <a:schemeClr val="tx1"/>
                </a:solidFill>
              </a:rPr>
              <a:t>“Will you introduce a replacement for the app model in the near future?” </a:t>
            </a:r>
            <a:endParaRPr lang="en-GB" sz="4950" dirty="0">
              <a:solidFill>
                <a:schemeClr val="tx1"/>
              </a:solidFill>
            </a:endParaRPr>
          </a:p>
        </p:txBody>
      </p:sp>
      <p:sp>
        <p:nvSpPr>
          <p:cNvPr id="4" name="TextBox 3"/>
          <p:cNvSpPr txBox="1"/>
          <p:nvPr/>
        </p:nvSpPr>
        <p:spPr>
          <a:xfrm>
            <a:off x="3462454" y="4513914"/>
            <a:ext cx="5059866" cy="923330"/>
          </a:xfrm>
          <a:prstGeom prst="rect">
            <a:avLst/>
          </a:prstGeom>
          <a:noFill/>
        </p:spPr>
        <p:txBody>
          <a:bodyPr wrap="square" rtlCol="0">
            <a:spAutoFit/>
          </a:bodyPr>
          <a:lstStyle/>
          <a:p>
            <a:r>
              <a:rPr lang="en-US" sz="1800" baseline="0" dirty="0" smtClean="0">
                <a:latin typeface="Segoe UI" panose="020B0502040204020203" pitchFamily="34" charset="0"/>
                <a:cs typeface="Segoe UI" panose="020B0502040204020203" pitchFamily="34" charset="0"/>
              </a:rPr>
              <a:t>We are 100% committed on loosely coupled model with remote APIs. We will certainly evolve the capabilities, but model is here to stay</a:t>
            </a:r>
            <a:endParaRPr lang="en-GB" sz="1800" baseline="0" dirty="0">
              <a:latin typeface="Segoe UI" panose="020B0502040204020203" pitchFamily="34" charset="0"/>
              <a:cs typeface="Segoe UI" panose="020B0502040204020203" pitchFamily="34" charset="0"/>
            </a:endParaRPr>
          </a:p>
        </p:txBody>
      </p:sp>
      <p:sp>
        <p:nvSpPr>
          <p:cNvPr id="5" name="TextBox 4"/>
          <p:cNvSpPr txBox="1"/>
          <p:nvPr/>
        </p:nvSpPr>
        <p:spPr>
          <a:xfrm>
            <a:off x="1957040" y="3429001"/>
            <a:ext cx="1899879" cy="1419619"/>
          </a:xfrm>
          <a:prstGeom prst="rect">
            <a:avLst/>
          </a:prstGeom>
          <a:noFill/>
        </p:spPr>
        <p:txBody>
          <a:bodyPr wrap="none" rtlCol="0">
            <a:spAutoFit/>
          </a:bodyPr>
          <a:lstStyle/>
          <a:p>
            <a:r>
              <a:rPr lang="en-US" sz="8625" baseline="0" dirty="0">
                <a:latin typeface="Segoe UI" panose="020B0502040204020203" pitchFamily="34" charset="0"/>
                <a:cs typeface="Segoe UI" panose="020B0502040204020203" pitchFamily="34" charset="0"/>
              </a:rPr>
              <a:t>No.</a:t>
            </a:r>
            <a:endParaRPr lang="en-GB" sz="8625" baseline="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1844033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Content Placeholder 4"/>
          <p:cNvSpPr>
            <a:spLocks noGrp="1"/>
          </p:cNvSpPr>
          <p:nvPr>
            <p:ph idx="1"/>
          </p:nvPr>
        </p:nvSpPr>
        <p:spPr>
          <a:xfrm>
            <a:off x="457200" y="1676400"/>
            <a:ext cx="6400800" cy="4419600"/>
          </a:xfrm>
        </p:spPr>
        <p:txBody>
          <a:bodyPr/>
          <a:lstStyle/>
          <a:p>
            <a:r>
              <a:rPr lang="en-US" altLang="en-US" sz="2800" dirty="0" smtClean="0"/>
              <a:t>Vesa Juvonen</a:t>
            </a:r>
          </a:p>
          <a:p>
            <a:pPr lvl="1"/>
            <a:r>
              <a:rPr lang="en-US" altLang="en-US" sz="2400" dirty="0" smtClean="0"/>
              <a:t>Senior Program Manager, Microsoft</a:t>
            </a:r>
          </a:p>
          <a:p>
            <a:pPr lvl="1"/>
            <a:r>
              <a:rPr lang="en-US" altLang="en-US" sz="2400" dirty="0" smtClean="0"/>
              <a:t>twitter.com/@</a:t>
            </a:r>
            <a:r>
              <a:rPr lang="en-US" altLang="en-US" sz="2400" dirty="0" err="1" smtClean="0"/>
              <a:t>vesajuvonen</a:t>
            </a:r>
            <a:endParaRPr lang="en-US" altLang="en-US" sz="2400" dirty="0" smtClean="0"/>
          </a:p>
          <a:p>
            <a:pPr lvl="1"/>
            <a:r>
              <a:rPr lang="en-US" altLang="en-US" sz="2400" dirty="0" smtClean="0"/>
              <a:t>vesa.juvonen@microsoft.com</a:t>
            </a:r>
          </a:p>
          <a:p>
            <a:pPr lvl="2"/>
            <a:r>
              <a:rPr lang="en-US" altLang="en-US" sz="1600" dirty="0" smtClean="0"/>
              <a:t>App model questions to http://aka.ms/OfficeDevPnPYammer please</a:t>
            </a:r>
          </a:p>
          <a:p>
            <a:pPr lvl="1"/>
            <a:r>
              <a:rPr lang="en-US" altLang="en-US" sz="2400" dirty="0" smtClean="0"/>
              <a:t>Office 365 Dev Patterns and Practices program lead, SharePoint MCM/MCSM, JDP program technical lead, hands on in transition projects for customers and in engineering</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0" y="228600"/>
            <a:ext cx="2057400" cy="2057400"/>
          </a:xfrm>
          <a:prstGeom prst="rect">
            <a:avLst/>
          </a:prstGeom>
        </p:spPr>
      </p:pic>
      <p:pic>
        <p:nvPicPr>
          <p:cNvPr id="19" name="Picture 18"/>
          <p:cNvPicPr>
            <a:picLocks noChangeAspect="1"/>
          </p:cNvPicPr>
          <p:nvPr/>
        </p:nvPicPr>
        <p:blipFill>
          <a:blip r:embed="rId3"/>
          <a:stretch>
            <a:fillRect/>
          </a:stretch>
        </p:blipFill>
        <p:spPr>
          <a:xfrm>
            <a:off x="6655037" y="2362200"/>
            <a:ext cx="2463326" cy="10907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2057400"/>
            <a:ext cx="8363938" cy="1218795"/>
          </a:xfrm>
        </p:spPr>
        <p:txBody>
          <a:bodyPr>
            <a:noAutofit/>
          </a:bodyPr>
          <a:lstStyle/>
          <a:p>
            <a:r>
              <a:rPr lang="en-US" sz="4950" dirty="0"/>
              <a:t>“I can’t do </a:t>
            </a:r>
            <a:r>
              <a:rPr lang="en-US" sz="4950" i="1" dirty="0"/>
              <a:t>XYZ</a:t>
            </a:r>
            <a:r>
              <a:rPr lang="en-US" sz="4950" dirty="0"/>
              <a:t> with app model?”</a:t>
            </a:r>
            <a:endParaRPr lang="en-GB" sz="4950" dirty="0"/>
          </a:p>
        </p:txBody>
      </p:sp>
      <p:sp>
        <p:nvSpPr>
          <p:cNvPr id="4" name="TextBox 3"/>
          <p:cNvSpPr txBox="1"/>
          <p:nvPr/>
        </p:nvSpPr>
        <p:spPr>
          <a:xfrm>
            <a:off x="3344363" y="3123996"/>
            <a:ext cx="5324375" cy="1200329"/>
          </a:xfrm>
          <a:prstGeom prst="rect">
            <a:avLst/>
          </a:prstGeom>
          <a:noFill/>
        </p:spPr>
        <p:txBody>
          <a:bodyPr wrap="square" rtlCol="0">
            <a:spAutoFit/>
          </a:bodyPr>
          <a:lstStyle/>
          <a:p>
            <a:r>
              <a:rPr lang="en-US" sz="1800" baseline="0" dirty="0">
                <a:latin typeface="Segoe UI" panose="020B0502040204020203" pitchFamily="34" charset="0"/>
                <a:cs typeface="Segoe UI" panose="020B0502040204020203" pitchFamily="34" charset="0"/>
              </a:rPr>
              <a:t>There are numerous things which might not be available as such with app model, but functional requirements can be often achieved using alternative methods</a:t>
            </a:r>
            <a:endParaRPr lang="en-GB" sz="1800" baseline="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8770364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a:grpSpLocks noChangeAspect="1"/>
          </p:cNvGrpSpPr>
          <p:nvPr/>
        </p:nvGrpSpPr>
        <p:grpSpPr>
          <a:xfrm>
            <a:off x="6274276" y="3553823"/>
            <a:ext cx="2060070" cy="1371816"/>
            <a:chOff x="4395610" y="3071229"/>
            <a:chExt cx="1995195" cy="1307309"/>
          </a:xfrm>
        </p:grpSpPr>
        <p:sp>
          <p:nvSpPr>
            <p:cNvPr id="26" name="Rectangle 25"/>
            <p:cNvSpPr/>
            <p:nvPr/>
          </p:nvSpPr>
          <p:spPr bwMode="auto">
            <a:xfrm>
              <a:off x="4395610" y="3071229"/>
              <a:ext cx="1784947" cy="1118626"/>
            </a:xfrm>
            <a:prstGeom prst="rect">
              <a:avLst/>
            </a:prstGeom>
            <a:solidFill>
              <a:schemeClr val="bg2">
                <a:lumMod val="20000"/>
                <a:lumOff val="80000"/>
                <a:alpha val="75000"/>
              </a:schemeClr>
            </a:solidFill>
            <a:ln w="9525">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9" tIns="34299" rIns="34299" bIns="34299" numCol="1" spcCol="0" rtlCol="0" fromWordArt="0" anchor="t" anchorCtr="0" forceAA="0" compatLnSpc="1">
              <a:prstTxWarp prst="textNoShape">
                <a:avLst/>
              </a:prstTxWarp>
              <a:noAutofit/>
            </a:bodyPr>
            <a:lstStyle/>
            <a:p>
              <a:pPr defTabSz="685757"/>
              <a:r>
                <a:rPr lang="en-US" sz="1600" baseline="0" dirty="0">
                  <a:solidFill>
                    <a:schemeClr val="tx1">
                      <a:lumMod val="65000"/>
                      <a:lumOff val="35000"/>
                    </a:schemeClr>
                  </a:solidFill>
                  <a:ea typeface="Segoe UI" pitchFamily="34" charset="0"/>
                  <a:cs typeface="Segoe UI" pitchFamily="34" charset="0"/>
                </a:rPr>
                <a:t>Provider Hosted Apps</a:t>
              </a:r>
            </a:p>
          </p:txBody>
        </p:sp>
        <p:pic>
          <p:nvPicPr>
            <p:cNvPr id="27" name="Picture 26"/>
            <p:cNvPicPr>
              <a:picLocks noChangeAspect="1"/>
            </p:cNvPicPr>
            <p:nvPr/>
          </p:nvPicPr>
          <p:blipFill>
            <a:blip r:embed="rId2"/>
            <a:stretch>
              <a:fillRect/>
            </a:stretch>
          </p:blipFill>
          <p:spPr>
            <a:xfrm>
              <a:off x="5246592" y="3476941"/>
              <a:ext cx="529349" cy="417312"/>
            </a:xfrm>
            <a:prstGeom prst="rect">
              <a:avLst/>
            </a:prstGeom>
          </p:spPr>
        </p:pic>
        <p:pic>
          <p:nvPicPr>
            <p:cNvPr id="28" name="Picture 27"/>
            <p:cNvPicPr>
              <a:picLocks noChangeAspect="1"/>
            </p:cNvPicPr>
            <p:nvPr/>
          </p:nvPicPr>
          <p:blipFill>
            <a:blip r:embed="rId2"/>
            <a:stretch>
              <a:fillRect/>
            </a:stretch>
          </p:blipFill>
          <p:spPr>
            <a:xfrm>
              <a:off x="5581574" y="3585493"/>
              <a:ext cx="556200" cy="438480"/>
            </a:xfrm>
            <a:prstGeom prst="rect">
              <a:avLst/>
            </a:prstGeom>
          </p:spPr>
        </p:pic>
        <p:pic>
          <p:nvPicPr>
            <p:cNvPr id="29" name="Picture 28"/>
            <p:cNvPicPr>
              <a:picLocks noChangeAspect="1"/>
            </p:cNvPicPr>
            <p:nvPr/>
          </p:nvPicPr>
          <p:blipFill>
            <a:blip r:embed="rId3"/>
            <a:stretch>
              <a:fillRect/>
            </a:stretch>
          </p:blipFill>
          <p:spPr>
            <a:xfrm>
              <a:off x="5970309" y="3700199"/>
              <a:ext cx="420496" cy="432326"/>
            </a:xfrm>
            <a:prstGeom prst="rect">
              <a:avLst/>
            </a:prstGeom>
          </p:spPr>
        </p:pic>
        <p:pic>
          <p:nvPicPr>
            <p:cNvPr id="30" name="Picture 29"/>
            <p:cNvPicPr>
              <a:picLocks noChangeAspect="1"/>
            </p:cNvPicPr>
            <p:nvPr/>
          </p:nvPicPr>
          <p:blipFill>
            <a:blip r:embed="rId4"/>
            <a:stretch>
              <a:fillRect/>
            </a:stretch>
          </p:blipFill>
          <p:spPr>
            <a:xfrm>
              <a:off x="4893565" y="3772769"/>
              <a:ext cx="688009" cy="605769"/>
            </a:xfrm>
            <a:prstGeom prst="rect">
              <a:avLst/>
            </a:prstGeom>
          </p:spPr>
        </p:pic>
      </p:grpSp>
      <p:grpSp>
        <p:nvGrpSpPr>
          <p:cNvPr id="7" name="Group 6"/>
          <p:cNvGrpSpPr>
            <a:grpSpLocks noChangeAspect="1"/>
          </p:cNvGrpSpPr>
          <p:nvPr/>
        </p:nvGrpSpPr>
        <p:grpSpPr>
          <a:xfrm>
            <a:off x="914400" y="2362200"/>
            <a:ext cx="2919669" cy="2478274"/>
            <a:chOff x="1189689" y="976497"/>
            <a:chExt cx="3486193" cy="2959150"/>
          </a:xfrm>
        </p:grpSpPr>
        <p:grpSp>
          <p:nvGrpSpPr>
            <p:cNvPr id="8" name="Group 7"/>
            <p:cNvGrpSpPr/>
            <p:nvPr/>
          </p:nvGrpSpPr>
          <p:grpSpPr>
            <a:xfrm>
              <a:off x="3605640" y="1950993"/>
              <a:ext cx="1070242" cy="1327793"/>
              <a:chOff x="1919646" y="3675113"/>
              <a:chExt cx="902998" cy="1126838"/>
            </a:xfrm>
          </p:grpSpPr>
          <p:pic>
            <p:nvPicPr>
              <p:cNvPr id="23" name="Picture 22"/>
              <p:cNvPicPr>
                <a:picLocks noChangeAspect="1"/>
              </p:cNvPicPr>
              <p:nvPr/>
            </p:nvPicPr>
            <p:blipFill>
              <a:blip r:embed="rId5"/>
              <a:stretch>
                <a:fillRect/>
              </a:stretch>
            </p:blipFill>
            <p:spPr>
              <a:xfrm>
                <a:off x="1919646" y="3675113"/>
                <a:ext cx="674964" cy="892879"/>
              </a:xfrm>
              <a:prstGeom prst="rect">
                <a:avLst/>
              </a:prstGeom>
            </p:spPr>
          </p:pic>
          <p:pic>
            <p:nvPicPr>
              <p:cNvPr id="24" name="Picture 23"/>
              <p:cNvPicPr>
                <a:picLocks noChangeAspect="1"/>
              </p:cNvPicPr>
              <p:nvPr/>
            </p:nvPicPr>
            <p:blipFill>
              <a:blip r:embed="rId6"/>
              <a:stretch>
                <a:fillRect/>
              </a:stretch>
            </p:blipFill>
            <p:spPr>
              <a:xfrm>
                <a:off x="2210824" y="4189471"/>
                <a:ext cx="611820" cy="612480"/>
              </a:xfrm>
              <a:prstGeom prst="rect">
                <a:avLst/>
              </a:prstGeom>
            </p:spPr>
          </p:pic>
        </p:grpSp>
        <p:grpSp>
          <p:nvGrpSpPr>
            <p:cNvPr id="9" name="Group 8"/>
            <p:cNvGrpSpPr/>
            <p:nvPr/>
          </p:nvGrpSpPr>
          <p:grpSpPr>
            <a:xfrm>
              <a:off x="1189689" y="1453879"/>
              <a:ext cx="2516893" cy="2481768"/>
              <a:chOff x="4383758" y="2311697"/>
              <a:chExt cx="2516893" cy="2481768"/>
            </a:xfrm>
          </p:grpSpPr>
          <p:sp>
            <p:nvSpPr>
              <p:cNvPr id="11" name="Rectangle 10"/>
              <p:cNvSpPr/>
              <p:nvPr/>
            </p:nvSpPr>
            <p:spPr bwMode="auto">
              <a:xfrm>
                <a:off x="4537410" y="2311697"/>
                <a:ext cx="2017543" cy="2200147"/>
              </a:xfrm>
              <a:prstGeom prst="rect">
                <a:avLst/>
              </a:prstGeom>
              <a:solidFill>
                <a:schemeClr val="bg2">
                  <a:lumMod val="20000"/>
                  <a:lumOff val="80000"/>
                  <a:alpha val="75000"/>
                </a:schemeClr>
              </a:solidFill>
              <a:ln w="6350">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9" tIns="34299" rIns="34299" bIns="34299" numCol="1" spcCol="0" rtlCol="0" fromWordArt="0" anchor="t" anchorCtr="0" forceAA="0" compatLnSpc="1">
                <a:prstTxWarp prst="textNoShape">
                  <a:avLst/>
                </a:prstTxWarp>
                <a:noAutofit/>
              </a:bodyPr>
              <a:lstStyle/>
              <a:p>
                <a:pPr defTabSz="685757"/>
                <a:r>
                  <a:rPr lang="en-US" sz="1600" baseline="0" dirty="0">
                    <a:solidFill>
                      <a:schemeClr val="tx1">
                        <a:lumMod val="65000"/>
                        <a:lumOff val="35000"/>
                      </a:schemeClr>
                    </a:solidFill>
                    <a:ea typeface="Segoe UI" pitchFamily="34" charset="0"/>
                    <a:cs typeface="Segoe UI" pitchFamily="34" charset="0"/>
                  </a:rPr>
                  <a:t>SharePoint </a:t>
                </a:r>
                <a:br>
                  <a:rPr lang="en-US" sz="1600" baseline="0" dirty="0">
                    <a:solidFill>
                      <a:schemeClr val="tx1">
                        <a:lumMod val="65000"/>
                        <a:lumOff val="35000"/>
                      </a:schemeClr>
                    </a:solidFill>
                    <a:ea typeface="Segoe UI" pitchFamily="34" charset="0"/>
                    <a:cs typeface="Segoe UI" pitchFamily="34" charset="0"/>
                  </a:rPr>
                </a:br>
                <a:r>
                  <a:rPr lang="en-US" sz="1600" baseline="0" dirty="0">
                    <a:solidFill>
                      <a:schemeClr val="tx1">
                        <a:lumMod val="65000"/>
                        <a:lumOff val="35000"/>
                      </a:schemeClr>
                    </a:solidFill>
                    <a:ea typeface="Segoe UI" pitchFamily="34" charset="0"/>
                    <a:cs typeface="Segoe UI" pitchFamily="34" charset="0"/>
                  </a:rPr>
                  <a:t>Service</a:t>
                </a:r>
              </a:p>
            </p:txBody>
          </p:sp>
          <p:grpSp>
            <p:nvGrpSpPr>
              <p:cNvPr id="12" name="Group 11"/>
              <p:cNvGrpSpPr/>
              <p:nvPr/>
            </p:nvGrpSpPr>
            <p:grpSpPr>
              <a:xfrm>
                <a:off x="5421611" y="2886866"/>
                <a:ext cx="1479040" cy="1043909"/>
                <a:chOff x="4557447" y="1721445"/>
                <a:chExt cx="1479040" cy="1043909"/>
              </a:xfrm>
            </p:grpSpPr>
            <p:pic>
              <p:nvPicPr>
                <p:cNvPr id="20" name="Picture 19"/>
                <p:cNvPicPr>
                  <a:picLocks noChangeAspect="1"/>
                </p:cNvPicPr>
                <p:nvPr/>
              </p:nvPicPr>
              <p:blipFill>
                <a:blip r:embed="rId7"/>
                <a:stretch>
                  <a:fillRect/>
                </a:stretch>
              </p:blipFill>
              <p:spPr>
                <a:xfrm>
                  <a:off x="4557447" y="1902539"/>
                  <a:ext cx="477423" cy="839046"/>
                </a:xfrm>
                <a:prstGeom prst="rect">
                  <a:avLst/>
                </a:prstGeom>
              </p:spPr>
            </p:pic>
            <p:pic>
              <p:nvPicPr>
                <p:cNvPr id="21" name="Picture 20"/>
                <p:cNvPicPr>
                  <a:picLocks noChangeAspect="1"/>
                </p:cNvPicPr>
                <p:nvPr/>
              </p:nvPicPr>
              <p:blipFill>
                <a:blip r:embed="rId7"/>
                <a:stretch>
                  <a:fillRect/>
                </a:stretch>
              </p:blipFill>
              <p:spPr>
                <a:xfrm>
                  <a:off x="4869643" y="1721445"/>
                  <a:ext cx="477423" cy="839046"/>
                </a:xfrm>
                <a:prstGeom prst="rect">
                  <a:avLst/>
                </a:prstGeom>
              </p:spPr>
            </p:pic>
            <p:pic>
              <p:nvPicPr>
                <p:cNvPr id="22" name="Picture 21"/>
                <p:cNvPicPr>
                  <a:picLocks noChangeAspect="1"/>
                </p:cNvPicPr>
                <p:nvPr/>
              </p:nvPicPr>
              <p:blipFill>
                <a:blip r:embed="rId8"/>
                <a:stretch>
                  <a:fillRect/>
                </a:stretch>
              </p:blipFill>
              <p:spPr>
                <a:xfrm>
                  <a:off x="5153580" y="1902539"/>
                  <a:ext cx="882907" cy="862815"/>
                </a:xfrm>
                <a:prstGeom prst="rect">
                  <a:avLst/>
                </a:prstGeom>
              </p:spPr>
            </p:pic>
          </p:grpSp>
          <p:grpSp>
            <p:nvGrpSpPr>
              <p:cNvPr id="13" name="Group 12"/>
              <p:cNvGrpSpPr/>
              <p:nvPr/>
            </p:nvGrpSpPr>
            <p:grpSpPr>
              <a:xfrm>
                <a:off x="4880542" y="3820782"/>
                <a:ext cx="944427" cy="972683"/>
                <a:chOff x="3981885" y="2834055"/>
                <a:chExt cx="944427" cy="972683"/>
              </a:xfrm>
            </p:grpSpPr>
            <p:pic>
              <p:nvPicPr>
                <p:cNvPr id="17" name="Picture 16"/>
                <p:cNvPicPr>
                  <a:picLocks noChangeAspect="1"/>
                </p:cNvPicPr>
                <p:nvPr/>
              </p:nvPicPr>
              <p:blipFill>
                <a:blip r:embed="rId7"/>
                <a:stretch>
                  <a:fillRect/>
                </a:stretch>
              </p:blipFill>
              <p:spPr>
                <a:xfrm>
                  <a:off x="3981885" y="2967692"/>
                  <a:ext cx="477423" cy="839046"/>
                </a:xfrm>
                <a:prstGeom prst="rect">
                  <a:avLst/>
                </a:prstGeom>
              </p:spPr>
            </p:pic>
            <p:pic>
              <p:nvPicPr>
                <p:cNvPr id="18" name="Picture 17"/>
                <p:cNvPicPr>
                  <a:picLocks noChangeAspect="1"/>
                </p:cNvPicPr>
                <p:nvPr/>
              </p:nvPicPr>
              <p:blipFill>
                <a:blip r:embed="rId7"/>
                <a:stretch>
                  <a:fillRect/>
                </a:stretch>
              </p:blipFill>
              <p:spPr>
                <a:xfrm>
                  <a:off x="4269036" y="2834055"/>
                  <a:ext cx="477423" cy="839046"/>
                </a:xfrm>
                <a:prstGeom prst="rect">
                  <a:avLst/>
                </a:prstGeom>
              </p:spPr>
            </p:pic>
            <p:pic>
              <p:nvPicPr>
                <p:cNvPr id="19" name="Picture 18"/>
                <p:cNvPicPr>
                  <a:picLocks noChangeAspect="1"/>
                </p:cNvPicPr>
                <p:nvPr/>
              </p:nvPicPr>
              <p:blipFill>
                <a:blip r:embed="rId9"/>
                <a:stretch>
                  <a:fillRect/>
                </a:stretch>
              </p:blipFill>
              <p:spPr>
                <a:xfrm>
                  <a:off x="4480085" y="3260431"/>
                  <a:ext cx="446227" cy="456212"/>
                </a:xfrm>
                <a:prstGeom prst="rect">
                  <a:avLst/>
                </a:prstGeom>
              </p:spPr>
            </p:pic>
          </p:grpSp>
          <p:grpSp>
            <p:nvGrpSpPr>
              <p:cNvPr id="14" name="Group 13"/>
              <p:cNvGrpSpPr/>
              <p:nvPr/>
            </p:nvGrpSpPr>
            <p:grpSpPr>
              <a:xfrm>
                <a:off x="4383758" y="2988031"/>
                <a:ext cx="968998" cy="971748"/>
                <a:chOff x="3601101" y="2714202"/>
                <a:chExt cx="968998" cy="971748"/>
              </a:xfrm>
            </p:grpSpPr>
            <p:pic>
              <p:nvPicPr>
                <p:cNvPr id="15" name="Picture 14"/>
                <p:cNvPicPr>
                  <a:picLocks noChangeAspect="1"/>
                </p:cNvPicPr>
                <p:nvPr/>
              </p:nvPicPr>
              <p:blipFill>
                <a:blip r:embed="rId7"/>
                <a:stretch>
                  <a:fillRect/>
                </a:stretch>
              </p:blipFill>
              <p:spPr>
                <a:xfrm>
                  <a:off x="3601101" y="2846904"/>
                  <a:ext cx="477423" cy="839046"/>
                </a:xfrm>
                <a:prstGeom prst="rect">
                  <a:avLst/>
                </a:prstGeom>
              </p:spPr>
            </p:pic>
            <p:pic>
              <p:nvPicPr>
                <p:cNvPr id="16" name="Picture 15"/>
                <p:cNvPicPr>
                  <a:picLocks noChangeAspect="1"/>
                </p:cNvPicPr>
                <p:nvPr/>
              </p:nvPicPr>
              <p:blipFill>
                <a:blip r:embed="rId10"/>
                <a:stretch>
                  <a:fillRect/>
                </a:stretch>
              </p:blipFill>
              <p:spPr>
                <a:xfrm>
                  <a:off x="3875612" y="2714202"/>
                  <a:ext cx="694487" cy="898458"/>
                </a:xfrm>
                <a:prstGeom prst="rect">
                  <a:avLst/>
                </a:prstGeom>
              </p:spPr>
            </p:pic>
          </p:grpSp>
        </p:grpSp>
        <p:pic>
          <p:nvPicPr>
            <p:cNvPr id="10" name="Picture 9"/>
            <p:cNvPicPr>
              <a:picLocks noChangeAspect="1"/>
            </p:cNvPicPr>
            <p:nvPr/>
          </p:nvPicPr>
          <p:blipFill>
            <a:blip r:embed="rId11"/>
            <a:stretch>
              <a:fillRect/>
            </a:stretch>
          </p:blipFill>
          <p:spPr>
            <a:xfrm>
              <a:off x="3058769" y="976497"/>
              <a:ext cx="1485788" cy="974496"/>
            </a:xfrm>
            <a:prstGeom prst="rect">
              <a:avLst/>
            </a:prstGeom>
          </p:spPr>
        </p:pic>
      </p:grpSp>
      <p:cxnSp>
        <p:nvCxnSpPr>
          <p:cNvPr id="31" name="Straight Arrow Connector 30"/>
          <p:cNvCxnSpPr/>
          <p:nvPr/>
        </p:nvCxnSpPr>
        <p:spPr>
          <a:xfrm flipH="1">
            <a:off x="3834069" y="4129319"/>
            <a:ext cx="2301138" cy="8458"/>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2" name="Group 31"/>
          <p:cNvGrpSpPr/>
          <p:nvPr/>
        </p:nvGrpSpPr>
        <p:grpSpPr>
          <a:xfrm>
            <a:off x="7638754" y="4655060"/>
            <a:ext cx="385901" cy="385901"/>
            <a:chOff x="492" y="17985"/>
            <a:chExt cx="524853" cy="524853"/>
          </a:xfrm>
        </p:grpSpPr>
        <p:sp>
          <p:nvSpPr>
            <p:cNvPr id="33" name="Oval 32"/>
            <p:cNvSpPr/>
            <p:nvPr/>
          </p:nvSpPr>
          <p:spPr>
            <a:xfrm>
              <a:off x="492" y="17985"/>
              <a:ext cx="524853" cy="524853"/>
            </a:xfrm>
            <a:prstGeom prst="ellipse">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Oval 4"/>
            <p:cNvSpPr/>
            <p:nvPr/>
          </p:nvSpPr>
          <p:spPr>
            <a:xfrm>
              <a:off x="77355" y="112292"/>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84387">
                <a:lnSpc>
                  <a:spcPct val="90000"/>
                </a:lnSpc>
                <a:spcAft>
                  <a:spcPct val="35000"/>
                </a:spcAft>
              </a:pPr>
              <a:r>
                <a:rPr lang="fi-FI" sz="1764" baseline="0" dirty="0"/>
                <a:t>2</a:t>
              </a:r>
              <a:endParaRPr lang="en-US" sz="1764" baseline="0" dirty="0"/>
            </a:p>
          </p:txBody>
        </p:sp>
      </p:grpSp>
      <p:cxnSp>
        <p:nvCxnSpPr>
          <p:cNvPr id="40" name="Straight Connector 39"/>
          <p:cNvCxnSpPr/>
          <p:nvPr/>
        </p:nvCxnSpPr>
        <p:spPr>
          <a:xfrm flipH="1">
            <a:off x="4967912" y="2998409"/>
            <a:ext cx="132340" cy="1011524"/>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41" name="TextBox 4"/>
          <p:cNvSpPr txBox="1"/>
          <p:nvPr/>
        </p:nvSpPr>
        <p:spPr>
          <a:xfrm>
            <a:off x="4275516" y="2030141"/>
            <a:ext cx="3373070" cy="1151218"/>
          </a:xfrm>
          <a:prstGeom prst="rect">
            <a:avLst/>
          </a:prstGeom>
          <a:solidFill>
            <a:srgbClr val="505050"/>
          </a:solidFill>
          <a:ln w="19050">
            <a:noFill/>
            <a:prstDash val="solid"/>
            <a:miter lim="800000"/>
          </a:ln>
          <a:effectLst/>
        </p:spPr>
        <p:txBody>
          <a:bodyPr wrap="square" lIns="42802" tIns="21402" rIns="68485" bIns="21402"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baseline="0" dirty="0">
                <a:solidFill>
                  <a:schemeClr val="bg1"/>
                </a:solidFill>
              </a:rPr>
              <a:t>Scheduled execution which accesses the needed resources from the SharePoint service and performs the required automation.</a:t>
            </a:r>
          </a:p>
          <a:p>
            <a:pPr marL="0" lvl="1"/>
            <a:endParaRPr lang="fi-FI" sz="1200" baseline="0" dirty="0">
              <a:solidFill>
                <a:schemeClr val="bg1"/>
              </a:solidFill>
            </a:endParaRPr>
          </a:p>
          <a:p>
            <a:pPr marL="0" lvl="1"/>
            <a:r>
              <a:rPr lang="en-US" sz="1200" baseline="0" dirty="0">
                <a:solidFill>
                  <a:schemeClr val="bg1"/>
                </a:solidFill>
              </a:rPr>
              <a:t>Can use either specific account for connection or </a:t>
            </a:r>
            <a:r>
              <a:rPr lang="en-US" sz="1200" baseline="0" dirty="0" err="1">
                <a:solidFill>
                  <a:schemeClr val="bg1"/>
                </a:solidFill>
              </a:rPr>
              <a:t>oAuth</a:t>
            </a:r>
            <a:r>
              <a:rPr lang="en-US" sz="1200" baseline="0" dirty="0">
                <a:solidFill>
                  <a:schemeClr val="bg1"/>
                </a:solidFill>
              </a:rPr>
              <a:t> based app-only token approach</a:t>
            </a:r>
          </a:p>
        </p:txBody>
      </p:sp>
      <p:grpSp>
        <p:nvGrpSpPr>
          <p:cNvPr id="44" name="Group 43"/>
          <p:cNvGrpSpPr/>
          <p:nvPr/>
        </p:nvGrpSpPr>
        <p:grpSpPr>
          <a:xfrm>
            <a:off x="2534905" y="4411667"/>
            <a:ext cx="385901" cy="385901"/>
            <a:chOff x="492" y="17985"/>
            <a:chExt cx="524853" cy="524853"/>
          </a:xfrm>
        </p:grpSpPr>
        <p:sp>
          <p:nvSpPr>
            <p:cNvPr id="45" name="Oval 44"/>
            <p:cNvSpPr/>
            <p:nvPr/>
          </p:nvSpPr>
          <p:spPr>
            <a:xfrm>
              <a:off x="492" y="17985"/>
              <a:ext cx="524853" cy="524853"/>
            </a:xfrm>
            <a:prstGeom prst="ellipse">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84387">
                <a:lnSpc>
                  <a:spcPct val="90000"/>
                </a:lnSpc>
                <a:spcAft>
                  <a:spcPct val="35000"/>
                </a:spcAft>
              </a:pPr>
              <a:r>
                <a:rPr lang="fi-FI" sz="1764" baseline="0" dirty="0"/>
                <a:t>1</a:t>
              </a:r>
              <a:endParaRPr lang="en-US" sz="1764" baseline="0" dirty="0"/>
            </a:p>
          </p:txBody>
        </p:sp>
      </p:grpSp>
      <p:sp>
        <p:nvSpPr>
          <p:cNvPr id="35" name="Title 34"/>
          <p:cNvSpPr>
            <a:spLocks noGrp="1"/>
          </p:cNvSpPr>
          <p:nvPr>
            <p:ph type="title"/>
          </p:nvPr>
        </p:nvSpPr>
        <p:spPr/>
        <p:txBody>
          <a:bodyPr/>
          <a:lstStyle/>
          <a:p>
            <a:r>
              <a:rPr lang="fi-FI" dirty="0" smtClean="0"/>
              <a:t>Remote timer job</a:t>
            </a:r>
            <a:endParaRPr lang="en-GB" dirty="0"/>
          </a:p>
        </p:txBody>
      </p:sp>
      <p:grpSp>
        <p:nvGrpSpPr>
          <p:cNvPr id="42" name="Group 41"/>
          <p:cNvGrpSpPr>
            <a:grpSpLocks noChangeAspect="1"/>
          </p:cNvGrpSpPr>
          <p:nvPr/>
        </p:nvGrpSpPr>
        <p:grpSpPr>
          <a:xfrm>
            <a:off x="4984393" y="4443337"/>
            <a:ext cx="1685510" cy="1213519"/>
            <a:chOff x="7303388" y="5401003"/>
            <a:chExt cx="1551508" cy="1117041"/>
          </a:xfrm>
        </p:grpSpPr>
        <p:sp>
          <p:nvSpPr>
            <p:cNvPr id="43" name="Arc 42"/>
            <p:cNvSpPr/>
            <p:nvPr/>
          </p:nvSpPr>
          <p:spPr>
            <a:xfrm rot="7968779">
              <a:off x="7460381" y="5819698"/>
              <a:ext cx="406105" cy="720091"/>
            </a:xfrm>
            <a:prstGeom prst="arc">
              <a:avLst>
                <a:gd name="adj1" fmla="val 2097834"/>
                <a:gd name="adj2" fmla="val 366333"/>
              </a:avLst>
            </a:prstGeom>
            <a:ln w="285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050" baseline="0">
                <a:latin typeface="Segoe UI Light" panose="020B0502040204020203" pitchFamily="34" charset="0"/>
                <a:cs typeface="Segoe UI Light" panose="020B0502040204020203" pitchFamily="34" charset="0"/>
              </a:endParaRPr>
            </a:p>
          </p:txBody>
        </p:sp>
        <p:grpSp>
          <p:nvGrpSpPr>
            <p:cNvPr id="47" name="Group 46"/>
            <p:cNvGrpSpPr/>
            <p:nvPr/>
          </p:nvGrpSpPr>
          <p:grpSpPr>
            <a:xfrm>
              <a:off x="7524159" y="5401003"/>
              <a:ext cx="1330737" cy="1117041"/>
              <a:chOff x="5602373" y="5181081"/>
              <a:chExt cx="1330737" cy="1117041"/>
            </a:xfrm>
          </p:grpSpPr>
          <p:sp>
            <p:nvSpPr>
              <p:cNvPr id="48" name="Rectangle 47"/>
              <p:cNvSpPr/>
              <p:nvPr/>
            </p:nvSpPr>
            <p:spPr bwMode="auto">
              <a:xfrm>
                <a:off x="5602373" y="5181081"/>
                <a:ext cx="1330737" cy="825548"/>
              </a:xfrm>
              <a:prstGeom prst="rect">
                <a:avLst/>
              </a:prstGeom>
              <a:solidFill>
                <a:schemeClr val="bg2">
                  <a:lumMod val="20000"/>
                  <a:lumOff val="80000"/>
                  <a:alpha val="75000"/>
                </a:schemeClr>
              </a:solidFill>
              <a:ln w="9525">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9" tIns="34299" rIns="34299" bIns="34299" numCol="1" spcCol="0" rtlCol="0" fromWordArt="0" anchor="t" anchorCtr="0" forceAA="0" compatLnSpc="1">
                <a:prstTxWarp prst="textNoShape">
                  <a:avLst/>
                </a:prstTxWarp>
                <a:noAutofit/>
              </a:bodyPr>
              <a:lstStyle/>
              <a:p>
                <a:pPr defTabSz="685757"/>
                <a:r>
                  <a:rPr lang="en-US" sz="1600" baseline="0" dirty="0">
                    <a:solidFill>
                      <a:schemeClr val="tx1">
                        <a:lumMod val="65000"/>
                        <a:lumOff val="35000"/>
                      </a:schemeClr>
                    </a:solidFill>
                    <a:ea typeface="Segoe UI" pitchFamily="34" charset="0"/>
                    <a:cs typeface="Segoe UI" pitchFamily="34" charset="0"/>
                  </a:rPr>
                  <a:t>Remote timer job</a:t>
                </a:r>
              </a:p>
            </p:txBody>
          </p:sp>
          <p:pic>
            <p:nvPicPr>
              <p:cNvPr id="49" name="Picture 48"/>
              <p:cNvPicPr>
                <a:picLocks noChangeAspect="1"/>
              </p:cNvPicPr>
              <p:nvPr/>
            </p:nvPicPr>
            <p:blipFill>
              <a:blip r:embed="rId12"/>
              <a:stretch>
                <a:fillRect/>
              </a:stretch>
            </p:blipFill>
            <p:spPr>
              <a:xfrm>
                <a:off x="6173273" y="5504682"/>
                <a:ext cx="730013" cy="793440"/>
              </a:xfrm>
              <a:prstGeom prst="rect">
                <a:avLst/>
              </a:prstGeom>
            </p:spPr>
          </p:pic>
        </p:grpSp>
      </p:grpSp>
    </p:spTree>
    <p:extLst>
      <p:ext uri="{BB962C8B-B14F-4D97-AF65-F5344CB8AC3E}">
        <p14:creationId xmlns:p14="http://schemas.microsoft.com/office/powerpoint/2010/main" val="215058952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1000"/>
                                        <p:tgtEl>
                                          <p:spTgt spid="40"/>
                                        </p:tgtEl>
                                      </p:cBhvr>
                                    </p:animEffect>
                                    <p:anim calcmode="lin" valueType="num">
                                      <p:cBhvr>
                                        <p:cTn id="18" dur="1000" fill="hold"/>
                                        <p:tgtEl>
                                          <p:spTgt spid="40"/>
                                        </p:tgtEl>
                                        <p:attrNameLst>
                                          <p:attrName>ppt_x</p:attrName>
                                        </p:attrNameLst>
                                      </p:cBhvr>
                                      <p:tavLst>
                                        <p:tav tm="0">
                                          <p:val>
                                            <p:strVal val="#ppt_x"/>
                                          </p:val>
                                        </p:tav>
                                        <p:tav tm="100000">
                                          <p:val>
                                            <p:strVal val="#ppt_x"/>
                                          </p:val>
                                        </p:tav>
                                      </p:tavLst>
                                    </p:anim>
                                    <p:anim calcmode="lin" valueType="num">
                                      <p:cBhvr>
                                        <p:cTn id="19" dur="1000" fill="hold"/>
                                        <p:tgtEl>
                                          <p:spTgt spid="4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1000"/>
                                        <p:tgtEl>
                                          <p:spTgt spid="42"/>
                                        </p:tgtEl>
                                      </p:cBhvr>
                                    </p:animEffect>
                                    <p:anim calcmode="lin" valueType="num">
                                      <p:cBhvr>
                                        <p:cTn id="33" dur="1000" fill="hold"/>
                                        <p:tgtEl>
                                          <p:spTgt spid="42"/>
                                        </p:tgtEl>
                                        <p:attrNameLst>
                                          <p:attrName>ppt_x</p:attrName>
                                        </p:attrNameLst>
                                      </p:cBhvr>
                                      <p:tavLst>
                                        <p:tav tm="0">
                                          <p:val>
                                            <p:strVal val="#ppt_x"/>
                                          </p:val>
                                        </p:tav>
                                        <p:tav tm="100000">
                                          <p:val>
                                            <p:strVal val="#ppt_x"/>
                                          </p:val>
                                        </p:tav>
                                      </p:tavLst>
                                    </p:anim>
                                    <p:anim calcmode="lin" valueType="num">
                                      <p:cBhvr>
                                        <p:cTn id="3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ea typeface="+mj-ea"/>
                <a:cs typeface="+mj-cs"/>
              </a:rPr>
              <a:t>Remote timer jobs</a:t>
            </a:r>
            <a:endParaRPr lang="en-US" dirty="0">
              <a:ea typeface="+mj-ea"/>
              <a:cs typeface="+mj-cs"/>
            </a:endParaRPr>
          </a:p>
        </p:txBody>
      </p:sp>
      <p:sp>
        <p:nvSpPr>
          <p:cNvPr id="11267" name="Text Placeholder 4"/>
          <p:cNvSpPr>
            <a:spLocks noGrp="1"/>
          </p:cNvSpPr>
          <p:nvPr>
            <p:ph type="body" idx="1"/>
          </p:nvPr>
        </p:nvSpPr>
        <p:spPr/>
        <p:txBody>
          <a:bodyPr/>
          <a:lstStyle/>
          <a:p>
            <a:r>
              <a:rPr lang="en-US" altLang="en-US" dirty="0" smtClean="0"/>
              <a:t>Timer job based implementations using Azure </a:t>
            </a:r>
            <a:r>
              <a:rPr lang="en-US" altLang="en-US" dirty="0" err="1" smtClean="0"/>
              <a:t>WebJobs</a:t>
            </a:r>
            <a:endParaRPr lang="en-US" altLang="en-US" dirty="0" smtClean="0"/>
          </a:p>
        </p:txBody>
      </p:sp>
    </p:spTree>
    <p:extLst>
      <p:ext uri="{BB962C8B-B14F-4D97-AF65-F5344CB8AC3E}">
        <p14:creationId xmlns:p14="http://schemas.microsoft.com/office/powerpoint/2010/main" val="39917600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22862" y="1752804"/>
            <a:ext cx="8363938" cy="1218795"/>
          </a:xfrm>
        </p:spPr>
        <p:txBody>
          <a:bodyPr/>
          <a:lstStyle/>
          <a:p>
            <a:r>
              <a:rPr lang="en-US" dirty="0" smtClean="0"/>
              <a:t>“What about branding?”</a:t>
            </a:r>
            <a:endParaRPr lang="en-GB" dirty="0"/>
          </a:p>
        </p:txBody>
      </p:sp>
      <p:sp>
        <p:nvSpPr>
          <p:cNvPr id="9" name="TextBox 8"/>
          <p:cNvSpPr txBox="1"/>
          <p:nvPr/>
        </p:nvSpPr>
        <p:spPr>
          <a:xfrm>
            <a:off x="3352800" y="2895600"/>
            <a:ext cx="5334000" cy="1107996"/>
          </a:xfrm>
          <a:prstGeom prst="rect">
            <a:avLst/>
          </a:prstGeom>
          <a:noFill/>
        </p:spPr>
        <p:txBody>
          <a:bodyPr wrap="square" lIns="0" tIns="0" rIns="0" bIns="0" rtlCol="0">
            <a:spAutoFit/>
          </a:bodyPr>
          <a:lstStyle/>
          <a:p>
            <a:r>
              <a:rPr lang="en-US" sz="2400" spc="-70" baseline="0" dirty="0" smtClean="0">
                <a:gradFill>
                  <a:gsLst>
                    <a:gs pos="2917">
                      <a:schemeClr val="tx1"/>
                    </a:gs>
                    <a:gs pos="30000">
                      <a:schemeClr val="tx1"/>
                    </a:gs>
                  </a:gsLst>
                  <a:lin ang="5400000" scaled="0"/>
                </a:gradFill>
              </a:rPr>
              <a:t>All typical branding models are fully supported with the app model techniques for Office 365 and on-premises</a:t>
            </a:r>
            <a:endParaRPr lang="en-GB" sz="2400" spc="-70" baseline="0" dirty="0" err="1" smtClean="0">
              <a:gradFill>
                <a:gsLst>
                  <a:gs pos="2917">
                    <a:schemeClr val="tx1"/>
                  </a:gs>
                  <a:gs pos="30000">
                    <a:schemeClr val="tx1"/>
                  </a:gs>
                </a:gsLst>
                <a:lin ang="5400000" scaled="0"/>
              </a:gradFill>
            </a:endParaRPr>
          </a:p>
        </p:txBody>
      </p:sp>
      <p:sp>
        <p:nvSpPr>
          <p:cNvPr id="10" name="TextBox 9"/>
          <p:cNvSpPr txBox="1"/>
          <p:nvPr/>
        </p:nvSpPr>
        <p:spPr>
          <a:xfrm>
            <a:off x="76200" y="6553200"/>
            <a:ext cx="5269584" cy="246221"/>
          </a:xfrm>
          <a:prstGeom prst="rect">
            <a:avLst/>
          </a:prstGeom>
          <a:noFill/>
        </p:spPr>
        <p:txBody>
          <a:bodyPr wrap="none" lIns="0" tIns="0" rIns="0" bIns="0" rtlCol="0">
            <a:spAutoFit/>
          </a:bodyPr>
          <a:lstStyle/>
          <a:p>
            <a:r>
              <a:rPr lang="en-US" sz="1600" spc="-70" baseline="0" dirty="0" smtClean="0">
                <a:gradFill>
                  <a:gsLst>
                    <a:gs pos="2917">
                      <a:schemeClr val="tx1"/>
                    </a:gs>
                    <a:gs pos="30000">
                      <a:schemeClr val="tx1"/>
                    </a:gs>
                  </a:gsLst>
                  <a:lin ang="5400000" scaled="0"/>
                </a:gradFill>
              </a:rPr>
              <a:t>More details on “Safe Branding” session on </a:t>
            </a:r>
            <a:r>
              <a:rPr lang="en-US" sz="1600" spc="-70" baseline="0" dirty="0" smtClean="0">
                <a:gradFill>
                  <a:gsLst>
                    <a:gs pos="2917">
                      <a:schemeClr val="tx1"/>
                    </a:gs>
                    <a:gs pos="30000">
                      <a:schemeClr val="tx1"/>
                    </a:gs>
                  </a:gsLst>
                  <a:lin ang="5400000" scaled="0"/>
                </a:gradFill>
              </a:rPr>
              <a:t>Tuesda</a:t>
            </a:r>
            <a:r>
              <a:rPr lang="en-US" sz="1600" spc="-70" baseline="0" dirty="0" smtClean="0">
                <a:gradFill>
                  <a:gsLst>
                    <a:gs pos="2917">
                      <a:schemeClr val="tx1"/>
                    </a:gs>
                    <a:gs pos="30000">
                      <a:schemeClr val="tx1"/>
                    </a:gs>
                  </a:gsLst>
                  <a:lin ang="5400000" scaled="0"/>
                </a:gradFill>
              </a:rPr>
              <a:t>y </a:t>
            </a:r>
            <a:r>
              <a:rPr lang="en-US" sz="1600" spc="-70" baseline="0" dirty="0" smtClean="0">
                <a:gradFill>
                  <a:gsLst>
                    <a:gs pos="2917">
                      <a:schemeClr val="tx1"/>
                    </a:gs>
                    <a:gs pos="30000">
                      <a:schemeClr val="tx1"/>
                    </a:gs>
                  </a:gsLst>
                  <a:lin ang="5400000" scaled="0"/>
                </a:gradFill>
              </a:rPr>
              <a:t>at </a:t>
            </a:r>
            <a:r>
              <a:rPr lang="en-US" sz="1600" spc="-70" baseline="0" dirty="0" smtClean="0">
                <a:gradFill>
                  <a:gsLst>
                    <a:gs pos="2917">
                      <a:schemeClr val="tx1"/>
                    </a:gs>
                    <a:gs pos="30000">
                      <a:schemeClr val="tx1"/>
                    </a:gs>
                  </a:gsLst>
                  <a:lin ang="5400000" scaled="0"/>
                </a:gradFill>
              </a:rPr>
              <a:t>3:45 PM.</a:t>
            </a:r>
            <a:endParaRPr lang="en-GB" sz="1600" spc="-70" baseline="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334846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99062" y="2133804"/>
            <a:ext cx="8363938" cy="1218795"/>
          </a:xfrm>
        </p:spPr>
        <p:txBody>
          <a:bodyPr/>
          <a:lstStyle/>
          <a:p>
            <a:r>
              <a:rPr lang="en-US" sz="6000" dirty="0" smtClean="0"/>
              <a:t>“What about site provisioning?”</a:t>
            </a:r>
            <a:endParaRPr lang="en-GB" sz="6000" dirty="0"/>
          </a:p>
        </p:txBody>
      </p:sp>
      <p:sp>
        <p:nvSpPr>
          <p:cNvPr id="9" name="TextBox 8"/>
          <p:cNvSpPr txBox="1"/>
          <p:nvPr/>
        </p:nvSpPr>
        <p:spPr>
          <a:xfrm>
            <a:off x="3429000" y="3276600"/>
            <a:ext cx="5334000" cy="1107996"/>
          </a:xfrm>
          <a:prstGeom prst="rect">
            <a:avLst/>
          </a:prstGeom>
          <a:noFill/>
        </p:spPr>
        <p:txBody>
          <a:bodyPr wrap="square" lIns="0" tIns="0" rIns="0" bIns="0" rtlCol="0">
            <a:spAutoFit/>
          </a:bodyPr>
          <a:lstStyle/>
          <a:p>
            <a:r>
              <a:rPr lang="en-US" sz="2400" spc="-70" baseline="0" dirty="0" smtClean="0">
                <a:gradFill>
                  <a:gsLst>
                    <a:gs pos="2917">
                      <a:schemeClr val="tx1"/>
                    </a:gs>
                    <a:gs pos="30000">
                      <a:schemeClr val="tx1"/>
                    </a:gs>
                  </a:gsLst>
                  <a:lin ang="5400000" scaled="0"/>
                </a:gradFill>
              </a:rPr>
              <a:t>We recommend gradually moving away from the xml based models and replace them with remote API operations</a:t>
            </a:r>
            <a:endParaRPr lang="en-GB" sz="2400" spc="-70" baseline="0" dirty="0" err="1" smtClean="0">
              <a:gradFill>
                <a:gsLst>
                  <a:gs pos="2917">
                    <a:schemeClr val="tx1"/>
                  </a:gs>
                  <a:gs pos="30000">
                    <a:schemeClr val="tx1"/>
                  </a:gs>
                </a:gsLst>
                <a:lin ang="5400000" scaled="0"/>
              </a:gradFill>
            </a:endParaRPr>
          </a:p>
        </p:txBody>
      </p:sp>
      <p:sp>
        <p:nvSpPr>
          <p:cNvPr id="2" name="TextBox 1"/>
          <p:cNvSpPr txBox="1"/>
          <p:nvPr/>
        </p:nvSpPr>
        <p:spPr>
          <a:xfrm>
            <a:off x="76200" y="6553200"/>
            <a:ext cx="8191601" cy="246221"/>
          </a:xfrm>
          <a:prstGeom prst="rect">
            <a:avLst/>
          </a:prstGeom>
          <a:noFill/>
        </p:spPr>
        <p:txBody>
          <a:bodyPr wrap="none" lIns="0" tIns="0" rIns="0" bIns="0" rtlCol="0">
            <a:spAutoFit/>
          </a:bodyPr>
          <a:lstStyle/>
          <a:p>
            <a:r>
              <a:rPr lang="en-US" sz="1600" spc="-70" baseline="0" dirty="0" smtClean="0">
                <a:gradFill>
                  <a:gsLst>
                    <a:gs pos="2917">
                      <a:schemeClr val="tx1"/>
                    </a:gs>
                    <a:gs pos="30000">
                      <a:schemeClr val="tx1"/>
                    </a:gs>
                  </a:gsLst>
                  <a:lin ang="5400000" scaled="0"/>
                </a:gradFill>
              </a:rPr>
              <a:t>“Site </a:t>
            </a:r>
            <a:r>
              <a:rPr lang="en-US" sz="1600" spc="-70" baseline="0" dirty="0">
                <a:gradFill>
                  <a:gsLst>
                    <a:gs pos="2917">
                      <a:schemeClr val="tx1"/>
                    </a:gs>
                    <a:gs pos="30000">
                      <a:schemeClr val="tx1"/>
                    </a:gs>
                  </a:gsLst>
                  <a:lin ang="5400000" scaled="0"/>
                </a:gradFill>
              </a:rPr>
              <a:t>provisioning techniques with app </a:t>
            </a:r>
            <a:r>
              <a:rPr lang="en-US" sz="1600" spc="-70" baseline="0" dirty="0" smtClean="0">
                <a:gradFill>
                  <a:gsLst>
                    <a:gs pos="2917">
                      <a:schemeClr val="tx1"/>
                    </a:gs>
                    <a:gs pos="30000">
                      <a:schemeClr val="tx1"/>
                    </a:gs>
                  </a:gsLst>
                  <a:lin ang="5400000" scaled="0"/>
                </a:gradFill>
              </a:rPr>
              <a:t>model” session on Wednesday at 11:45. Jaw dropping demo.</a:t>
            </a:r>
            <a:endParaRPr lang="en-GB" sz="1600" spc="-70" baseline="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2000124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9437" y="2210004"/>
            <a:ext cx="8363938" cy="1218795"/>
          </a:xfrm>
        </p:spPr>
        <p:txBody>
          <a:bodyPr>
            <a:normAutofit/>
          </a:bodyPr>
          <a:lstStyle/>
          <a:p>
            <a:r>
              <a:rPr lang="en-US" sz="5400" dirty="0"/>
              <a:t>“</a:t>
            </a:r>
            <a:r>
              <a:rPr lang="en-US" sz="5400"/>
              <a:t>Wait</a:t>
            </a:r>
            <a:r>
              <a:rPr lang="en-US" sz="5400" dirty="0"/>
              <a:t>? No </a:t>
            </a:r>
            <a:r>
              <a:rPr lang="en-US" sz="5400"/>
              <a:t>feature framework?” </a:t>
            </a:r>
            <a:endParaRPr lang="en-GB" sz="5400" dirty="0"/>
          </a:p>
        </p:txBody>
      </p:sp>
      <p:sp>
        <p:nvSpPr>
          <p:cNvPr id="5" name="TextBox 4"/>
          <p:cNvSpPr txBox="1"/>
          <p:nvPr/>
        </p:nvSpPr>
        <p:spPr>
          <a:xfrm>
            <a:off x="2819400" y="3352800"/>
            <a:ext cx="6133672" cy="646331"/>
          </a:xfrm>
          <a:prstGeom prst="rect">
            <a:avLst/>
          </a:prstGeom>
          <a:noFill/>
        </p:spPr>
        <p:txBody>
          <a:bodyPr wrap="square" rtlCol="0">
            <a:spAutoFit/>
          </a:bodyPr>
          <a:lstStyle/>
          <a:p>
            <a:r>
              <a:rPr lang="en-US" sz="1800" baseline="0" dirty="0"/>
              <a:t>We are indeed gradually moving away from feature framework to </a:t>
            </a:r>
            <a:r>
              <a:rPr lang="en-US" sz="1800" baseline="0"/>
              <a:t>alternative patterns…</a:t>
            </a:r>
            <a:endParaRPr lang="en-GB" sz="1800" baseline="0" dirty="0"/>
          </a:p>
        </p:txBody>
      </p:sp>
    </p:spTree>
    <p:extLst>
      <p:ext uri="{BB962C8B-B14F-4D97-AF65-F5344CB8AC3E}">
        <p14:creationId xmlns:p14="http://schemas.microsoft.com/office/powerpoint/2010/main" val="8435931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950" dirty="0"/>
              <a:t>You can actually do much more with provider hosted model than with typical farm solutions…</a:t>
            </a:r>
            <a:endParaRPr lang="en-GB" sz="4950" dirty="0"/>
          </a:p>
        </p:txBody>
      </p:sp>
      <p:sp>
        <p:nvSpPr>
          <p:cNvPr id="4" name="TextBox 3"/>
          <p:cNvSpPr txBox="1"/>
          <p:nvPr/>
        </p:nvSpPr>
        <p:spPr>
          <a:xfrm>
            <a:off x="3124200" y="3872293"/>
            <a:ext cx="5547521" cy="1385507"/>
          </a:xfrm>
          <a:prstGeom prst="rect">
            <a:avLst/>
          </a:prstGeom>
          <a:noFill/>
        </p:spPr>
        <p:txBody>
          <a:bodyPr wrap="square" rtlCol="0">
            <a:spAutoFit/>
          </a:bodyPr>
          <a:lstStyle/>
          <a:p>
            <a:r>
              <a:rPr lang="en-US" sz="2101" baseline="0" dirty="0">
                <a:latin typeface="Segoe UI" panose="020B0502040204020203" pitchFamily="34" charset="0"/>
                <a:cs typeface="Segoe UI" panose="020B0502040204020203" pitchFamily="34" charset="0"/>
              </a:rPr>
              <a:t>Especially Azure based solutions have pretty much infinite opportunities. Approaches are slightly different, but the engine is super </a:t>
            </a:r>
            <a:r>
              <a:rPr lang="en-US" sz="2101" baseline="0" dirty="0" smtClean="0">
                <a:latin typeface="Segoe UI" panose="020B0502040204020203" pitchFamily="34" charset="0"/>
                <a:cs typeface="Segoe UI" panose="020B0502040204020203" pitchFamily="34" charset="0"/>
              </a:rPr>
              <a:t>powerful</a:t>
            </a:r>
            <a:endParaRPr lang="en-GB" sz="2101" baseline="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7306420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a:grpSpLocks noChangeAspect="1"/>
          </p:cNvGrpSpPr>
          <p:nvPr/>
        </p:nvGrpSpPr>
        <p:grpSpPr>
          <a:xfrm>
            <a:off x="4675187" y="4481198"/>
            <a:ext cx="1388143" cy="1015431"/>
            <a:chOff x="5647357" y="5181081"/>
            <a:chExt cx="1527049" cy="1117041"/>
          </a:xfrm>
        </p:grpSpPr>
        <p:grpSp>
          <p:nvGrpSpPr>
            <p:cNvPr id="48" name="Group 47"/>
            <p:cNvGrpSpPr/>
            <p:nvPr/>
          </p:nvGrpSpPr>
          <p:grpSpPr>
            <a:xfrm>
              <a:off x="5647357" y="5181081"/>
              <a:ext cx="1527049" cy="825548"/>
              <a:chOff x="5647357" y="5181081"/>
              <a:chExt cx="1527049" cy="825548"/>
            </a:xfrm>
          </p:grpSpPr>
          <p:sp>
            <p:nvSpPr>
              <p:cNvPr id="50" name="Rectangle 49"/>
              <p:cNvSpPr/>
              <p:nvPr/>
            </p:nvSpPr>
            <p:spPr bwMode="auto">
              <a:xfrm>
                <a:off x="5647357" y="5181081"/>
                <a:ext cx="1285753" cy="825548"/>
              </a:xfrm>
              <a:prstGeom prst="rect">
                <a:avLst/>
              </a:prstGeom>
              <a:solidFill>
                <a:schemeClr val="bg2">
                  <a:lumMod val="20000"/>
                  <a:lumOff val="80000"/>
                  <a:alpha val="75000"/>
                </a:schemeClr>
              </a:solidFill>
              <a:ln w="9525">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9" tIns="34299" rIns="34299" bIns="34299" numCol="1" spcCol="0" rtlCol="0" fromWordArt="0" anchor="t" anchorCtr="0" forceAA="0" compatLnSpc="1">
                <a:prstTxWarp prst="textNoShape">
                  <a:avLst/>
                </a:prstTxWarp>
                <a:noAutofit/>
              </a:bodyPr>
              <a:lstStyle/>
              <a:p>
                <a:pPr defTabSz="685757"/>
                <a:r>
                  <a:rPr lang="en-US" sz="1400" baseline="0" dirty="0" err="1">
                    <a:solidFill>
                      <a:schemeClr val="tx1">
                        <a:lumMod val="65000"/>
                        <a:lumOff val="35000"/>
                      </a:schemeClr>
                    </a:solidFill>
                    <a:ea typeface="Segoe UI" pitchFamily="34" charset="0"/>
                    <a:cs typeface="Segoe UI" pitchFamily="34" charset="0"/>
                  </a:rPr>
                  <a:t>WebJob</a:t>
                </a:r>
                <a:endParaRPr lang="en-US" sz="1400" baseline="0" dirty="0">
                  <a:solidFill>
                    <a:schemeClr val="tx1">
                      <a:lumMod val="65000"/>
                      <a:lumOff val="35000"/>
                    </a:schemeClr>
                  </a:solidFill>
                  <a:ea typeface="Segoe UI" pitchFamily="34" charset="0"/>
                  <a:cs typeface="Segoe UI" pitchFamily="34" charset="0"/>
                </a:endParaRPr>
              </a:p>
            </p:txBody>
          </p:sp>
          <p:pic>
            <p:nvPicPr>
              <p:cNvPr id="51" name="Picture 50"/>
              <p:cNvPicPr>
                <a:picLocks noChangeAspect="1"/>
              </p:cNvPicPr>
              <p:nvPr/>
            </p:nvPicPr>
            <p:blipFill>
              <a:blip r:embed="rId2"/>
              <a:stretch>
                <a:fillRect/>
              </a:stretch>
            </p:blipFill>
            <p:spPr>
              <a:xfrm>
                <a:off x="6753910" y="5189567"/>
                <a:ext cx="420496" cy="432326"/>
              </a:xfrm>
              <a:prstGeom prst="rect">
                <a:avLst/>
              </a:prstGeom>
            </p:spPr>
          </p:pic>
        </p:grpSp>
        <p:pic>
          <p:nvPicPr>
            <p:cNvPr id="49" name="Picture 48"/>
            <p:cNvPicPr>
              <a:picLocks noChangeAspect="1"/>
            </p:cNvPicPr>
            <p:nvPr/>
          </p:nvPicPr>
          <p:blipFill>
            <a:blip r:embed="rId3"/>
            <a:stretch>
              <a:fillRect/>
            </a:stretch>
          </p:blipFill>
          <p:spPr>
            <a:xfrm>
              <a:off x="6173273" y="5504682"/>
              <a:ext cx="730013" cy="793440"/>
            </a:xfrm>
            <a:prstGeom prst="rect">
              <a:avLst/>
            </a:prstGeom>
          </p:spPr>
        </p:pic>
      </p:grpSp>
      <p:sp>
        <p:nvSpPr>
          <p:cNvPr id="13" name="TextBox 12"/>
          <p:cNvSpPr txBox="1"/>
          <p:nvPr/>
        </p:nvSpPr>
        <p:spPr>
          <a:xfrm rot="20316549">
            <a:off x="2784580" y="2938528"/>
            <a:ext cx="1620636" cy="184666"/>
          </a:xfrm>
          <a:prstGeom prst="rect">
            <a:avLst/>
          </a:prstGeom>
          <a:noFill/>
        </p:spPr>
        <p:txBody>
          <a:bodyPr wrap="none" lIns="0" tIns="0" rIns="0" bIns="0" rtlCol="0">
            <a:spAutoFit/>
          </a:bodyPr>
          <a:lstStyle/>
          <a:p>
            <a:r>
              <a:rPr lang="en-US" spc="-53" baseline="0" dirty="0">
                <a:gradFill>
                  <a:gsLst>
                    <a:gs pos="2917">
                      <a:schemeClr val="bg2"/>
                    </a:gs>
                    <a:gs pos="95000">
                      <a:schemeClr val="bg2"/>
                    </a:gs>
                  </a:gsLst>
                  <a:lin ang="5400000" scaled="0"/>
                </a:gradFill>
              </a:rPr>
              <a:t>&lt;&lt;Run app functionality&gt;&gt;</a:t>
            </a:r>
          </a:p>
        </p:txBody>
      </p:sp>
      <p:grpSp>
        <p:nvGrpSpPr>
          <p:cNvPr id="36" name="Group 35"/>
          <p:cNvGrpSpPr>
            <a:grpSpLocks noChangeAspect="1"/>
          </p:cNvGrpSpPr>
          <p:nvPr/>
        </p:nvGrpSpPr>
        <p:grpSpPr>
          <a:xfrm>
            <a:off x="4640518" y="2005411"/>
            <a:ext cx="1837716" cy="1317460"/>
            <a:chOff x="5552962" y="2500157"/>
            <a:chExt cx="2093348" cy="1500723"/>
          </a:xfrm>
        </p:grpSpPr>
        <p:sp>
          <p:nvSpPr>
            <p:cNvPr id="24" name="Arc 23"/>
            <p:cNvSpPr/>
            <p:nvPr/>
          </p:nvSpPr>
          <p:spPr>
            <a:xfrm rot="8695172">
              <a:off x="5552962" y="3264463"/>
              <a:ext cx="754529" cy="736417"/>
            </a:xfrm>
            <a:prstGeom prst="arc">
              <a:avLst>
                <a:gd name="adj1" fmla="val 2097834"/>
                <a:gd name="adj2" fmla="val 366333"/>
              </a:avLst>
            </a:prstGeom>
            <a:ln w="539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23" baseline="0">
                <a:latin typeface="Segoe UI Light" panose="020B0502040204020203" pitchFamily="34" charset="0"/>
                <a:cs typeface="Segoe UI Light" panose="020B0502040204020203" pitchFamily="34" charset="0"/>
              </a:endParaRPr>
            </a:p>
          </p:txBody>
        </p:sp>
        <p:grpSp>
          <p:nvGrpSpPr>
            <p:cNvPr id="17" name="Group 16"/>
            <p:cNvGrpSpPr/>
            <p:nvPr/>
          </p:nvGrpSpPr>
          <p:grpSpPr>
            <a:xfrm>
              <a:off x="5651115" y="2500157"/>
              <a:ext cx="1995195" cy="1307309"/>
              <a:chOff x="4395610" y="3071229"/>
              <a:chExt cx="1995195" cy="1307309"/>
            </a:xfrm>
          </p:grpSpPr>
          <p:sp>
            <p:nvSpPr>
              <p:cNvPr id="18" name="Rectangle 17"/>
              <p:cNvSpPr/>
              <p:nvPr/>
            </p:nvSpPr>
            <p:spPr bwMode="auto">
              <a:xfrm>
                <a:off x="4395610" y="3071229"/>
                <a:ext cx="1784947" cy="1118626"/>
              </a:xfrm>
              <a:prstGeom prst="rect">
                <a:avLst/>
              </a:prstGeom>
              <a:solidFill>
                <a:schemeClr val="bg2">
                  <a:lumMod val="20000"/>
                  <a:lumOff val="80000"/>
                  <a:alpha val="75000"/>
                </a:schemeClr>
              </a:solidFill>
              <a:ln w="9525">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9" tIns="34299" rIns="34299" bIns="34299" numCol="1" spcCol="0" rtlCol="0" fromWordArt="0" anchor="t" anchorCtr="0" forceAA="0" compatLnSpc="1">
                <a:prstTxWarp prst="textNoShape">
                  <a:avLst/>
                </a:prstTxWarp>
                <a:noAutofit/>
              </a:bodyPr>
              <a:lstStyle/>
              <a:p>
                <a:pPr defTabSz="685757"/>
                <a:r>
                  <a:rPr lang="en-US" sz="1400" baseline="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Provider Hosted Apps</a:t>
                </a:r>
              </a:p>
            </p:txBody>
          </p:sp>
          <p:pic>
            <p:nvPicPr>
              <p:cNvPr id="19" name="Picture 18"/>
              <p:cNvPicPr>
                <a:picLocks noChangeAspect="1"/>
              </p:cNvPicPr>
              <p:nvPr/>
            </p:nvPicPr>
            <p:blipFill>
              <a:blip r:embed="rId4"/>
              <a:stretch>
                <a:fillRect/>
              </a:stretch>
            </p:blipFill>
            <p:spPr>
              <a:xfrm>
                <a:off x="5246592" y="3476941"/>
                <a:ext cx="529349" cy="417312"/>
              </a:xfrm>
              <a:prstGeom prst="rect">
                <a:avLst/>
              </a:prstGeom>
            </p:spPr>
          </p:pic>
          <p:pic>
            <p:nvPicPr>
              <p:cNvPr id="20" name="Picture 19"/>
              <p:cNvPicPr>
                <a:picLocks noChangeAspect="1"/>
              </p:cNvPicPr>
              <p:nvPr/>
            </p:nvPicPr>
            <p:blipFill>
              <a:blip r:embed="rId4"/>
              <a:stretch>
                <a:fillRect/>
              </a:stretch>
            </p:blipFill>
            <p:spPr>
              <a:xfrm>
                <a:off x="5581574" y="3585493"/>
                <a:ext cx="556200" cy="438480"/>
              </a:xfrm>
              <a:prstGeom prst="rect">
                <a:avLst/>
              </a:prstGeom>
            </p:spPr>
          </p:pic>
          <p:pic>
            <p:nvPicPr>
              <p:cNvPr id="21" name="Picture 20"/>
              <p:cNvPicPr>
                <a:picLocks noChangeAspect="1"/>
              </p:cNvPicPr>
              <p:nvPr/>
            </p:nvPicPr>
            <p:blipFill>
              <a:blip r:embed="rId2"/>
              <a:stretch>
                <a:fillRect/>
              </a:stretch>
            </p:blipFill>
            <p:spPr>
              <a:xfrm>
                <a:off x="5970309" y="3700199"/>
                <a:ext cx="420496" cy="432326"/>
              </a:xfrm>
              <a:prstGeom prst="rect">
                <a:avLst/>
              </a:prstGeom>
            </p:spPr>
          </p:pic>
          <p:pic>
            <p:nvPicPr>
              <p:cNvPr id="22" name="Picture 21"/>
              <p:cNvPicPr>
                <a:picLocks noChangeAspect="1"/>
              </p:cNvPicPr>
              <p:nvPr/>
            </p:nvPicPr>
            <p:blipFill>
              <a:blip r:embed="rId5"/>
              <a:stretch>
                <a:fillRect/>
              </a:stretch>
            </p:blipFill>
            <p:spPr>
              <a:xfrm>
                <a:off x="4893565" y="3772769"/>
                <a:ext cx="688009" cy="605769"/>
              </a:xfrm>
              <a:prstGeom prst="rect">
                <a:avLst/>
              </a:prstGeom>
            </p:spPr>
          </p:pic>
        </p:grpSp>
      </p:grpSp>
      <p:cxnSp>
        <p:nvCxnSpPr>
          <p:cNvPr id="25" name="Straight Arrow Connector 24"/>
          <p:cNvCxnSpPr/>
          <p:nvPr/>
        </p:nvCxnSpPr>
        <p:spPr>
          <a:xfrm flipH="1" flipV="1">
            <a:off x="2585688" y="3984027"/>
            <a:ext cx="1871794" cy="777881"/>
          </a:xfrm>
          <a:prstGeom prst="straightConnector1">
            <a:avLst/>
          </a:prstGeom>
          <a:ln w="28575">
            <a:solidFill>
              <a:schemeClr val="tx1">
                <a:lumMod val="50000"/>
                <a:lumOff val="50000"/>
              </a:schemeClr>
            </a:solidFill>
            <a:prstDash val="sysDash"/>
            <a:headEnd type="none"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26" name="TextBox 25"/>
          <p:cNvSpPr txBox="1"/>
          <p:nvPr/>
        </p:nvSpPr>
        <p:spPr>
          <a:xfrm rot="1287592">
            <a:off x="2748398" y="4182142"/>
            <a:ext cx="1847493" cy="184666"/>
          </a:xfrm>
          <a:prstGeom prst="rect">
            <a:avLst/>
          </a:prstGeom>
          <a:noFill/>
        </p:spPr>
        <p:txBody>
          <a:bodyPr wrap="none" lIns="0" tIns="0" rIns="0" bIns="0" rtlCol="0">
            <a:spAutoFit/>
          </a:bodyPr>
          <a:lstStyle/>
          <a:p>
            <a:r>
              <a:rPr lang="en-US" spc="-53" baseline="0" dirty="0">
                <a:gradFill>
                  <a:gsLst>
                    <a:gs pos="2917">
                      <a:schemeClr val="bg2"/>
                    </a:gs>
                    <a:gs pos="95000">
                      <a:schemeClr val="bg2"/>
                    </a:gs>
                  </a:gsLst>
                  <a:lin ang="5400000" scaled="0"/>
                </a:gradFill>
              </a:rPr>
              <a:t>&lt;&lt; Perform needed actions&gt;&gt;</a:t>
            </a:r>
          </a:p>
        </p:txBody>
      </p:sp>
      <p:grpSp>
        <p:nvGrpSpPr>
          <p:cNvPr id="41" name="Group 40"/>
          <p:cNvGrpSpPr/>
          <p:nvPr/>
        </p:nvGrpSpPr>
        <p:grpSpPr>
          <a:xfrm>
            <a:off x="235697" y="2406473"/>
            <a:ext cx="2731166" cy="1665317"/>
            <a:chOff x="942102" y="1153312"/>
            <a:chExt cx="3640606" cy="2219845"/>
          </a:xfrm>
        </p:grpSpPr>
        <p:grpSp>
          <p:nvGrpSpPr>
            <p:cNvPr id="15" name="Group 14"/>
            <p:cNvGrpSpPr>
              <a:grpSpLocks noChangeAspect="1"/>
            </p:cNvGrpSpPr>
            <p:nvPr/>
          </p:nvGrpSpPr>
          <p:grpSpPr>
            <a:xfrm>
              <a:off x="942102" y="1487871"/>
              <a:ext cx="3244601" cy="1885286"/>
              <a:chOff x="2145551" y="3618082"/>
              <a:chExt cx="4168413" cy="2422070"/>
            </a:xfrm>
          </p:grpSpPr>
          <p:sp>
            <p:nvSpPr>
              <p:cNvPr id="7" name="Rectangle 6"/>
              <p:cNvSpPr/>
              <p:nvPr/>
            </p:nvSpPr>
            <p:spPr bwMode="auto">
              <a:xfrm>
                <a:off x="2145551" y="3618082"/>
                <a:ext cx="4168413" cy="1799135"/>
              </a:xfrm>
              <a:prstGeom prst="rect">
                <a:avLst/>
              </a:prstGeom>
              <a:solidFill>
                <a:schemeClr val="bg1">
                  <a:lumMod val="95000"/>
                  <a:alpha val="80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t" anchorCtr="0" forceAA="0" compatLnSpc="1">
                <a:prstTxWarp prst="textNoShape">
                  <a:avLst/>
                </a:prstTxWarp>
                <a:noAutofit/>
              </a:bodyPr>
              <a:lstStyle/>
              <a:p>
                <a:pPr defTabSz="685757"/>
                <a:r>
                  <a:rPr lang="en-US" sz="1600" spc="-39" baseline="0" dirty="0">
                    <a:solidFill>
                      <a:schemeClr val="tx1">
                        <a:lumMod val="75000"/>
                        <a:lumOff val="25000"/>
                      </a:schemeClr>
                    </a:solidFill>
                    <a:latin typeface="Segoe UI Light" panose="020B0502040204020203" pitchFamily="34" charset="0"/>
                    <a:cs typeface="Segoe UI Light" panose="020B0502040204020203" pitchFamily="34" charset="0"/>
                  </a:rPr>
                  <a:t>SharePoint</a:t>
                </a:r>
              </a:p>
            </p:txBody>
          </p:sp>
          <p:sp>
            <p:nvSpPr>
              <p:cNvPr id="5" name="Rectangle 4"/>
              <p:cNvSpPr/>
              <p:nvPr/>
            </p:nvSpPr>
            <p:spPr bwMode="auto">
              <a:xfrm>
                <a:off x="3165957" y="4449234"/>
                <a:ext cx="2809797" cy="1000339"/>
              </a:xfrm>
              <a:prstGeom prst="rect">
                <a:avLst/>
              </a:prstGeom>
              <a:solidFill>
                <a:schemeClr val="bg1"/>
              </a:solidFill>
              <a:ln>
                <a:solidFill>
                  <a:schemeClr val="bg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a:endParaRPr lang="en-US" sz="1650" baseline="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6"/>
              <a:stretch>
                <a:fillRect/>
              </a:stretch>
            </p:blipFill>
            <p:spPr>
              <a:xfrm>
                <a:off x="2409438" y="4157130"/>
                <a:ext cx="3640637" cy="1883022"/>
              </a:xfrm>
              <a:prstGeom prst="rect">
                <a:avLst/>
              </a:prstGeom>
            </p:spPr>
          </p:pic>
        </p:grpSp>
        <p:pic>
          <p:nvPicPr>
            <p:cNvPr id="33" name="Picture 32"/>
            <p:cNvPicPr>
              <a:picLocks noChangeAspect="1"/>
            </p:cNvPicPr>
            <p:nvPr/>
          </p:nvPicPr>
          <p:blipFill>
            <a:blip r:embed="rId7"/>
            <a:stretch>
              <a:fillRect/>
            </a:stretch>
          </p:blipFill>
          <p:spPr>
            <a:xfrm>
              <a:off x="3562524" y="1153312"/>
              <a:ext cx="1020184" cy="669117"/>
            </a:xfrm>
            <a:prstGeom prst="rect">
              <a:avLst/>
            </a:prstGeom>
          </p:spPr>
        </p:pic>
      </p:grpSp>
      <p:grpSp>
        <p:nvGrpSpPr>
          <p:cNvPr id="52" name="Group 51"/>
          <p:cNvGrpSpPr/>
          <p:nvPr/>
        </p:nvGrpSpPr>
        <p:grpSpPr>
          <a:xfrm>
            <a:off x="7265790" y="3373308"/>
            <a:ext cx="1530588" cy="999660"/>
            <a:chOff x="7465491" y="5209929"/>
            <a:chExt cx="1746418" cy="1114521"/>
          </a:xfrm>
        </p:grpSpPr>
        <p:grpSp>
          <p:nvGrpSpPr>
            <p:cNvPr id="53" name="Group 52"/>
            <p:cNvGrpSpPr/>
            <p:nvPr/>
          </p:nvGrpSpPr>
          <p:grpSpPr>
            <a:xfrm>
              <a:off x="7465491" y="5209929"/>
              <a:ext cx="1746418" cy="825548"/>
              <a:chOff x="5427988" y="5181081"/>
              <a:chExt cx="1746418" cy="825548"/>
            </a:xfrm>
          </p:grpSpPr>
          <p:sp>
            <p:nvSpPr>
              <p:cNvPr id="55" name="Rectangle 54"/>
              <p:cNvSpPr/>
              <p:nvPr/>
            </p:nvSpPr>
            <p:spPr bwMode="auto">
              <a:xfrm>
                <a:off x="5427988" y="5181081"/>
                <a:ext cx="1505122" cy="825548"/>
              </a:xfrm>
              <a:prstGeom prst="rect">
                <a:avLst/>
              </a:prstGeom>
              <a:solidFill>
                <a:schemeClr val="bg2">
                  <a:lumMod val="20000"/>
                  <a:lumOff val="80000"/>
                  <a:alpha val="75000"/>
                </a:schemeClr>
              </a:solidFill>
              <a:ln w="9525">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9" tIns="34299" rIns="34299" bIns="34299" numCol="1" spcCol="0" rtlCol="0" fromWordArt="0" anchor="t" anchorCtr="0" forceAA="0" compatLnSpc="1">
                <a:prstTxWarp prst="textNoShape">
                  <a:avLst/>
                </a:prstTxWarp>
                <a:noAutofit/>
              </a:bodyPr>
              <a:lstStyle/>
              <a:p>
                <a:pPr defTabSz="685757"/>
                <a:r>
                  <a:rPr lang="en-US" sz="1400" baseline="0" dirty="0">
                    <a:solidFill>
                      <a:schemeClr val="tx1">
                        <a:lumMod val="65000"/>
                        <a:lumOff val="35000"/>
                      </a:schemeClr>
                    </a:solidFill>
                    <a:ea typeface="Segoe UI" pitchFamily="34" charset="0"/>
                    <a:cs typeface="Segoe UI" pitchFamily="34" charset="0"/>
                  </a:rPr>
                  <a:t>Storage </a:t>
                </a:r>
                <a:br>
                  <a:rPr lang="en-US" sz="1400" baseline="0" dirty="0">
                    <a:solidFill>
                      <a:schemeClr val="tx1">
                        <a:lumMod val="65000"/>
                        <a:lumOff val="35000"/>
                      </a:schemeClr>
                    </a:solidFill>
                    <a:ea typeface="Segoe UI" pitchFamily="34" charset="0"/>
                    <a:cs typeface="Segoe UI" pitchFamily="34" charset="0"/>
                  </a:rPr>
                </a:br>
                <a:r>
                  <a:rPr lang="en-US" sz="1400" baseline="0" dirty="0">
                    <a:solidFill>
                      <a:schemeClr val="tx1">
                        <a:lumMod val="65000"/>
                        <a:lumOff val="35000"/>
                      </a:schemeClr>
                    </a:solidFill>
                    <a:ea typeface="Segoe UI" pitchFamily="34" charset="0"/>
                    <a:cs typeface="Segoe UI" pitchFamily="34" charset="0"/>
                  </a:rPr>
                  <a:t>Queue</a:t>
                </a:r>
              </a:p>
            </p:txBody>
          </p:sp>
          <p:pic>
            <p:nvPicPr>
              <p:cNvPr id="56" name="Picture 55"/>
              <p:cNvPicPr>
                <a:picLocks noChangeAspect="1"/>
              </p:cNvPicPr>
              <p:nvPr/>
            </p:nvPicPr>
            <p:blipFill>
              <a:blip r:embed="rId2"/>
              <a:stretch>
                <a:fillRect/>
              </a:stretch>
            </p:blipFill>
            <p:spPr>
              <a:xfrm>
                <a:off x="6753910" y="5189567"/>
                <a:ext cx="420496" cy="432326"/>
              </a:xfrm>
              <a:prstGeom prst="rect">
                <a:avLst/>
              </a:prstGeom>
            </p:spPr>
          </p:pic>
        </p:grpSp>
        <p:pic>
          <p:nvPicPr>
            <p:cNvPr id="54" name="Picture 53"/>
            <p:cNvPicPr>
              <a:picLocks noChangeAspect="1"/>
            </p:cNvPicPr>
            <p:nvPr/>
          </p:nvPicPr>
          <p:blipFill>
            <a:blip r:embed="rId8"/>
            <a:stretch>
              <a:fillRect/>
            </a:stretch>
          </p:blipFill>
          <p:spPr>
            <a:xfrm>
              <a:off x="8060707" y="5531010"/>
              <a:ext cx="911161" cy="793440"/>
            </a:xfrm>
            <a:prstGeom prst="rect">
              <a:avLst/>
            </a:prstGeom>
          </p:spPr>
        </p:pic>
      </p:grpSp>
      <p:cxnSp>
        <p:nvCxnSpPr>
          <p:cNvPr id="58" name="Straight Arrow Connector 57"/>
          <p:cNvCxnSpPr/>
          <p:nvPr/>
        </p:nvCxnSpPr>
        <p:spPr>
          <a:xfrm flipH="1" flipV="1">
            <a:off x="6478234" y="2664987"/>
            <a:ext cx="1309213" cy="651807"/>
          </a:xfrm>
          <a:prstGeom prst="straightConnector1">
            <a:avLst/>
          </a:prstGeom>
          <a:ln w="28575">
            <a:solidFill>
              <a:schemeClr val="tx1">
                <a:lumMod val="50000"/>
                <a:lumOff val="50000"/>
              </a:schemeClr>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cxnSp>
        <p:nvCxnSpPr>
          <p:cNvPr id="60" name="Straight Arrow Connector 59"/>
          <p:cNvCxnSpPr/>
          <p:nvPr/>
        </p:nvCxnSpPr>
        <p:spPr>
          <a:xfrm flipV="1">
            <a:off x="5906438" y="4227325"/>
            <a:ext cx="1752657" cy="808949"/>
          </a:xfrm>
          <a:prstGeom prst="straightConnector1">
            <a:avLst/>
          </a:prstGeom>
          <a:ln w="28575">
            <a:solidFill>
              <a:schemeClr val="tx1">
                <a:lumMod val="50000"/>
                <a:lumOff val="50000"/>
              </a:schemeClr>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grpSp>
        <p:nvGrpSpPr>
          <p:cNvPr id="27" name="Group 26"/>
          <p:cNvGrpSpPr/>
          <p:nvPr/>
        </p:nvGrpSpPr>
        <p:grpSpPr>
          <a:xfrm>
            <a:off x="1340670" y="3920825"/>
            <a:ext cx="385901" cy="385901"/>
            <a:chOff x="492" y="17985"/>
            <a:chExt cx="524853" cy="524853"/>
          </a:xfrm>
        </p:grpSpPr>
        <p:sp>
          <p:nvSpPr>
            <p:cNvPr id="28" name="Oval 27"/>
            <p:cNvSpPr/>
            <p:nvPr/>
          </p:nvSpPr>
          <p:spPr>
            <a:xfrm>
              <a:off x="492" y="17985"/>
              <a:ext cx="524853" cy="524853"/>
            </a:xfrm>
            <a:prstGeom prst="ellipse">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Oval 4"/>
            <p:cNvSpPr/>
            <p:nvPr/>
          </p:nvSpPr>
          <p:spPr>
            <a:xfrm>
              <a:off x="77355" y="112923"/>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84312">
                <a:lnSpc>
                  <a:spcPct val="90000"/>
                </a:lnSpc>
                <a:spcAft>
                  <a:spcPct val="35000"/>
                </a:spcAft>
              </a:pPr>
              <a:r>
                <a:rPr lang="fi-FI" sz="1764" baseline="0" dirty="0"/>
                <a:t>1</a:t>
              </a:r>
              <a:endParaRPr lang="en-US" sz="1764" baseline="0" dirty="0"/>
            </a:p>
          </p:txBody>
        </p:sp>
      </p:grpSp>
      <p:cxnSp>
        <p:nvCxnSpPr>
          <p:cNvPr id="12" name="Straight Arrow Connector 11"/>
          <p:cNvCxnSpPr/>
          <p:nvPr/>
        </p:nvCxnSpPr>
        <p:spPr>
          <a:xfrm flipH="1">
            <a:off x="2751085" y="2727930"/>
            <a:ext cx="1883021" cy="778782"/>
          </a:xfrm>
          <a:prstGeom prst="straightConnector1">
            <a:avLst/>
          </a:prstGeom>
          <a:ln w="28575">
            <a:solidFill>
              <a:schemeClr val="tx1">
                <a:lumMod val="50000"/>
                <a:lumOff val="50000"/>
              </a:schemeClr>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grpSp>
        <p:nvGrpSpPr>
          <p:cNvPr id="67" name="Group 66"/>
          <p:cNvGrpSpPr/>
          <p:nvPr/>
        </p:nvGrpSpPr>
        <p:grpSpPr>
          <a:xfrm>
            <a:off x="6207882" y="2070746"/>
            <a:ext cx="385901" cy="385901"/>
            <a:chOff x="492" y="17985"/>
            <a:chExt cx="524853" cy="524853"/>
          </a:xfrm>
        </p:grpSpPr>
        <p:sp>
          <p:nvSpPr>
            <p:cNvPr id="68" name="Oval 67"/>
            <p:cNvSpPr/>
            <p:nvPr/>
          </p:nvSpPr>
          <p:spPr>
            <a:xfrm>
              <a:off x="492" y="17985"/>
              <a:ext cx="524853" cy="524853"/>
            </a:xfrm>
            <a:prstGeom prst="ellipse">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9" name="Oval 4"/>
            <p:cNvSpPr/>
            <p:nvPr/>
          </p:nvSpPr>
          <p:spPr>
            <a:xfrm>
              <a:off x="77355" y="103471"/>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84312">
                <a:lnSpc>
                  <a:spcPct val="90000"/>
                </a:lnSpc>
                <a:spcAft>
                  <a:spcPct val="35000"/>
                </a:spcAft>
              </a:pPr>
              <a:r>
                <a:rPr lang="fi-FI" sz="1764" baseline="0" dirty="0"/>
                <a:t>2</a:t>
              </a:r>
              <a:endParaRPr lang="en-US" sz="1764" baseline="0" dirty="0"/>
            </a:p>
          </p:txBody>
        </p:sp>
      </p:grpSp>
      <p:grpSp>
        <p:nvGrpSpPr>
          <p:cNvPr id="70" name="Group 69"/>
          <p:cNvGrpSpPr/>
          <p:nvPr/>
        </p:nvGrpSpPr>
        <p:grpSpPr>
          <a:xfrm>
            <a:off x="6947767" y="3797678"/>
            <a:ext cx="385901" cy="385901"/>
            <a:chOff x="492" y="17985"/>
            <a:chExt cx="524853" cy="524853"/>
          </a:xfrm>
        </p:grpSpPr>
        <p:sp>
          <p:nvSpPr>
            <p:cNvPr id="71" name="Oval 70"/>
            <p:cNvSpPr/>
            <p:nvPr/>
          </p:nvSpPr>
          <p:spPr>
            <a:xfrm>
              <a:off x="492" y="17985"/>
              <a:ext cx="524853" cy="524853"/>
            </a:xfrm>
            <a:prstGeom prst="ellipse">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84312">
                <a:lnSpc>
                  <a:spcPct val="90000"/>
                </a:lnSpc>
                <a:spcAft>
                  <a:spcPct val="35000"/>
                </a:spcAft>
              </a:pPr>
              <a:r>
                <a:rPr lang="fi-FI" sz="1764" baseline="0" dirty="0"/>
                <a:t>3</a:t>
              </a:r>
              <a:endParaRPr lang="en-US" sz="1764" baseline="0" dirty="0"/>
            </a:p>
          </p:txBody>
        </p:sp>
      </p:grpSp>
      <p:grpSp>
        <p:nvGrpSpPr>
          <p:cNvPr id="73" name="Group 72"/>
          <p:cNvGrpSpPr/>
          <p:nvPr/>
        </p:nvGrpSpPr>
        <p:grpSpPr>
          <a:xfrm>
            <a:off x="4507394" y="4934376"/>
            <a:ext cx="385901" cy="385901"/>
            <a:chOff x="492" y="17985"/>
            <a:chExt cx="524853" cy="524853"/>
          </a:xfrm>
        </p:grpSpPr>
        <p:sp>
          <p:nvSpPr>
            <p:cNvPr id="74" name="Oval 73"/>
            <p:cNvSpPr/>
            <p:nvPr/>
          </p:nvSpPr>
          <p:spPr>
            <a:xfrm>
              <a:off x="492" y="17985"/>
              <a:ext cx="524853" cy="524853"/>
            </a:xfrm>
            <a:prstGeom prst="ellipse">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84312">
                <a:lnSpc>
                  <a:spcPct val="90000"/>
                </a:lnSpc>
                <a:spcAft>
                  <a:spcPct val="35000"/>
                </a:spcAft>
              </a:pPr>
              <a:r>
                <a:rPr lang="fi-FI" sz="1764" baseline="0" dirty="0"/>
                <a:t>4</a:t>
              </a:r>
              <a:endParaRPr lang="en-US" sz="1764" baseline="0" dirty="0"/>
            </a:p>
          </p:txBody>
        </p:sp>
      </p:grpSp>
      <p:sp>
        <p:nvSpPr>
          <p:cNvPr id="76" name="TextBox 75"/>
          <p:cNvSpPr txBox="1"/>
          <p:nvPr/>
        </p:nvSpPr>
        <p:spPr>
          <a:xfrm rot="1621645">
            <a:off x="6526888" y="2764381"/>
            <a:ext cx="1194879" cy="184666"/>
          </a:xfrm>
          <a:prstGeom prst="rect">
            <a:avLst/>
          </a:prstGeom>
          <a:noFill/>
        </p:spPr>
        <p:txBody>
          <a:bodyPr wrap="none" lIns="0" tIns="0" rIns="0" bIns="0" rtlCol="0">
            <a:spAutoFit/>
          </a:bodyPr>
          <a:lstStyle/>
          <a:p>
            <a:r>
              <a:rPr lang="en-US" spc="-53" baseline="0" dirty="0">
                <a:gradFill>
                  <a:gsLst>
                    <a:gs pos="2917">
                      <a:schemeClr val="bg2"/>
                    </a:gs>
                    <a:gs pos="95000">
                      <a:schemeClr val="bg2"/>
                    </a:gs>
                  </a:gsLst>
                  <a:lin ang="5400000" scaled="0"/>
                </a:gradFill>
              </a:rPr>
              <a:t>&lt;&lt;Add message&gt;&gt;</a:t>
            </a:r>
          </a:p>
        </p:txBody>
      </p:sp>
      <p:sp>
        <p:nvSpPr>
          <p:cNvPr id="77" name="TextBox 76"/>
          <p:cNvSpPr txBox="1"/>
          <p:nvPr/>
        </p:nvSpPr>
        <p:spPr>
          <a:xfrm rot="20074024">
            <a:off x="6224126" y="4442739"/>
            <a:ext cx="956031" cy="184666"/>
          </a:xfrm>
          <a:prstGeom prst="rect">
            <a:avLst/>
          </a:prstGeom>
          <a:noFill/>
        </p:spPr>
        <p:txBody>
          <a:bodyPr wrap="none" lIns="0" tIns="0" rIns="0" bIns="0" rtlCol="0">
            <a:spAutoFit/>
          </a:bodyPr>
          <a:lstStyle/>
          <a:p>
            <a:r>
              <a:rPr lang="en-US" spc="-53" baseline="0" dirty="0">
                <a:gradFill>
                  <a:gsLst>
                    <a:gs pos="2917">
                      <a:schemeClr val="bg2"/>
                    </a:gs>
                    <a:gs pos="95000">
                      <a:schemeClr val="bg2"/>
                    </a:gs>
                  </a:gsLst>
                  <a:lin ang="5400000" scaled="0"/>
                </a:gradFill>
              </a:rPr>
              <a:t>&lt;&lt;instantiate&gt;&gt;</a:t>
            </a:r>
          </a:p>
        </p:txBody>
      </p:sp>
      <p:sp>
        <p:nvSpPr>
          <p:cNvPr id="3" name="Title 2"/>
          <p:cNvSpPr>
            <a:spLocks noGrp="1"/>
          </p:cNvSpPr>
          <p:nvPr>
            <p:ph type="title"/>
          </p:nvPr>
        </p:nvSpPr>
        <p:spPr/>
        <p:txBody>
          <a:bodyPr/>
          <a:lstStyle/>
          <a:p>
            <a:r>
              <a:rPr lang="en-US" dirty="0" smtClean="0"/>
              <a:t>Asynchronous pattern with </a:t>
            </a:r>
            <a:r>
              <a:rPr lang="en-US" dirty="0" err="1" smtClean="0"/>
              <a:t>WebJobs</a:t>
            </a:r>
            <a:endParaRPr lang="en-GB" dirty="0"/>
          </a:p>
        </p:txBody>
      </p:sp>
    </p:spTree>
    <p:extLst>
      <p:ext uri="{BB962C8B-B14F-4D97-AF65-F5344CB8AC3E}">
        <p14:creationId xmlns:p14="http://schemas.microsoft.com/office/powerpoint/2010/main" val="302833876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1000"/>
                                        <p:tgtEl>
                                          <p:spTgt spid="76"/>
                                        </p:tgtEl>
                                      </p:cBhvr>
                                    </p:animEffect>
                                    <p:anim calcmode="lin" valueType="num">
                                      <p:cBhvr>
                                        <p:cTn id="20" dur="1000" fill="hold"/>
                                        <p:tgtEl>
                                          <p:spTgt spid="76"/>
                                        </p:tgtEl>
                                        <p:attrNameLst>
                                          <p:attrName>ppt_x</p:attrName>
                                        </p:attrNameLst>
                                      </p:cBhvr>
                                      <p:tavLst>
                                        <p:tav tm="0">
                                          <p:val>
                                            <p:strVal val="#ppt_x"/>
                                          </p:val>
                                        </p:tav>
                                        <p:tav tm="100000">
                                          <p:val>
                                            <p:strVal val="#ppt_x"/>
                                          </p:val>
                                        </p:tav>
                                      </p:tavLst>
                                    </p:anim>
                                    <p:anim calcmode="lin" valueType="num">
                                      <p:cBhvr>
                                        <p:cTn id="21" dur="1000" fill="hold"/>
                                        <p:tgtEl>
                                          <p:spTgt spid="7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1000"/>
                                        <p:tgtEl>
                                          <p:spTgt spid="58"/>
                                        </p:tgtEl>
                                      </p:cBhvr>
                                    </p:animEffect>
                                    <p:anim calcmode="lin" valueType="num">
                                      <p:cBhvr>
                                        <p:cTn id="25" dur="1000" fill="hold"/>
                                        <p:tgtEl>
                                          <p:spTgt spid="58"/>
                                        </p:tgtEl>
                                        <p:attrNameLst>
                                          <p:attrName>ppt_x</p:attrName>
                                        </p:attrNameLst>
                                      </p:cBhvr>
                                      <p:tavLst>
                                        <p:tav tm="0">
                                          <p:val>
                                            <p:strVal val="#ppt_x"/>
                                          </p:val>
                                        </p:tav>
                                        <p:tav tm="100000">
                                          <p:val>
                                            <p:strVal val="#ppt_x"/>
                                          </p:val>
                                        </p:tav>
                                      </p:tavLst>
                                    </p:anim>
                                    <p:anim calcmode="lin" valueType="num">
                                      <p:cBhvr>
                                        <p:cTn id="26"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1000"/>
                                        <p:tgtEl>
                                          <p:spTgt spid="77"/>
                                        </p:tgtEl>
                                      </p:cBhvr>
                                    </p:animEffect>
                                    <p:anim calcmode="lin" valueType="num">
                                      <p:cBhvr>
                                        <p:cTn id="32" dur="1000" fill="hold"/>
                                        <p:tgtEl>
                                          <p:spTgt spid="77"/>
                                        </p:tgtEl>
                                        <p:attrNameLst>
                                          <p:attrName>ppt_x</p:attrName>
                                        </p:attrNameLst>
                                      </p:cBhvr>
                                      <p:tavLst>
                                        <p:tav tm="0">
                                          <p:val>
                                            <p:strVal val="#ppt_x"/>
                                          </p:val>
                                        </p:tav>
                                        <p:tav tm="100000">
                                          <p:val>
                                            <p:strVal val="#ppt_x"/>
                                          </p:val>
                                        </p:tav>
                                      </p:tavLst>
                                    </p:anim>
                                    <p:anim calcmode="lin" valueType="num">
                                      <p:cBhvr>
                                        <p:cTn id="33" dur="1000" fill="hold"/>
                                        <p:tgtEl>
                                          <p:spTgt spid="7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1000"/>
                                        <p:tgtEl>
                                          <p:spTgt spid="60"/>
                                        </p:tgtEl>
                                      </p:cBhvr>
                                    </p:animEffect>
                                    <p:anim calcmode="lin" valueType="num">
                                      <p:cBhvr>
                                        <p:cTn id="37" dur="1000" fill="hold"/>
                                        <p:tgtEl>
                                          <p:spTgt spid="60"/>
                                        </p:tgtEl>
                                        <p:attrNameLst>
                                          <p:attrName>ppt_x</p:attrName>
                                        </p:attrNameLst>
                                      </p:cBhvr>
                                      <p:tavLst>
                                        <p:tav tm="0">
                                          <p:val>
                                            <p:strVal val="#ppt_x"/>
                                          </p:val>
                                        </p:tav>
                                        <p:tav tm="100000">
                                          <p:val>
                                            <p:strVal val="#ppt_x"/>
                                          </p:val>
                                        </p:tav>
                                      </p:tavLst>
                                    </p:anim>
                                    <p:anim calcmode="lin" valueType="num">
                                      <p:cBhvr>
                                        <p:cTn id="38"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1000"/>
                                        <p:tgtEl>
                                          <p:spTgt spid="25"/>
                                        </p:tgtEl>
                                      </p:cBhvr>
                                    </p:animEffect>
                                    <p:anim calcmode="lin" valueType="num">
                                      <p:cBhvr>
                                        <p:cTn id="44" dur="1000" fill="hold"/>
                                        <p:tgtEl>
                                          <p:spTgt spid="25"/>
                                        </p:tgtEl>
                                        <p:attrNameLst>
                                          <p:attrName>ppt_x</p:attrName>
                                        </p:attrNameLst>
                                      </p:cBhvr>
                                      <p:tavLst>
                                        <p:tav tm="0">
                                          <p:val>
                                            <p:strVal val="#ppt_x"/>
                                          </p:val>
                                        </p:tav>
                                        <p:tav tm="100000">
                                          <p:val>
                                            <p:strVal val="#ppt_x"/>
                                          </p:val>
                                        </p:tav>
                                      </p:tavLst>
                                    </p:anim>
                                    <p:anim calcmode="lin" valueType="num">
                                      <p:cBhvr>
                                        <p:cTn id="45" dur="1000" fill="hold"/>
                                        <p:tgtEl>
                                          <p:spTgt spid="2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1000"/>
                                        <p:tgtEl>
                                          <p:spTgt spid="26"/>
                                        </p:tgtEl>
                                      </p:cBhvr>
                                    </p:animEffect>
                                    <p:anim calcmode="lin" valueType="num">
                                      <p:cBhvr>
                                        <p:cTn id="49" dur="1000" fill="hold"/>
                                        <p:tgtEl>
                                          <p:spTgt spid="26"/>
                                        </p:tgtEl>
                                        <p:attrNameLst>
                                          <p:attrName>ppt_x</p:attrName>
                                        </p:attrNameLst>
                                      </p:cBhvr>
                                      <p:tavLst>
                                        <p:tav tm="0">
                                          <p:val>
                                            <p:strVal val="#ppt_x"/>
                                          </p:val>
                                        </p:tav>
                                        <p:tav tm="100000">
                                          <p:val>
                                            <p:strVal val="#ppt_x"/>
                                          </p:val>
                                        </p:tav>
                                      </p:tavLst>
                                    </p:anim>
                                    <p:anim calcmode="lin" valueType="num">
                                      <p:cBhvr>
                                        <p:cTn id="5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6" grpId="0"/>
      <p:bldP spid="76" grpId="0"/>
      <p:bldP spid="7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ea typeface="+mj-ea"/>
                <a:cs typeface="+mj-cs"/>
              </a:rPr>
              <a:t>One Drive for business modifications</a:t>
            </a:r>
            <a:endParaRPr lang="en-US" dirty="0">
              <a:ea typeface="+mj-ea"/>
              <a:cs typeface="+mj-cs"/>
            </a:endParaRPr>
          </a:p>
        </p:txBody>
      </p:sp>
      <p:sp>
        <p:nvSpPr>
          <p:cNvPr id="11267" name="Text Placeholder 4"/>
          <p:cNvSpPr>
            <a:spLocks noGrp="1"/>
          </p:cNvSpPr>
          <p:nvPr>
            <p:ph type="body" idx="1"/>
          </p:nvPr>
        </p:nvSpPr>
        <p:spPr/>
        <p:txBody>
          <a:bodyPr/>
          <a:lstStyle/>
          <a:p>
            <a:r>
              <a:rPr lang="en-US" altLang="en-US" dirty="0" smtClean="0"/>
              <a:t>Looking into more complex pattern to take care of OneDrive for Business modifications using Azure Storage Queues and </a:t>
            </a:r>
            <a:r>
              <a:rPr lang="en-US" altLang="en-US" dirty="0" err="1" smtClean="0"/>
              <a:t>WebJobs</a:t>
            </a:r>
            <a:endParaRPr lang="en-US" altLang="en-US" dirty="0" smtClean="0"/>
          </a:p>
        </p:txBody>
      </p:sp>
    </p:spTree>
    <p:extLst>
      <p:ext uri="{BB962C8B-B14F-4D97-AF65-F5344CB8AC3E}">
        <p14:creationId xmlns:p14="http://schemas.microsoft.com/office/powerpoint/2010/main" val="93632103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23" name="Rectangle 22"/>
          <p:cNvSpPr/>
          <p:nvPr/>
        </p:nvSpPr>
        <p:spPr bwMode="auto">
          <a:xfrm>
            <a:off x="0" y="2362200"/>
            <a:ext cx="9144000" cy="1620422"/>
          </a:xfrm>
          <a:prstGeom prst="rect">
            <a:avLst/>
          </a:prstGeom>
          <a:solidFill>
            <a:srgbClr val="00AE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521" tIns="40521" rIns="40521" bIns="40521" numCol="1" spcCol="0" rtlCol="0" fromWordArt="0" anchor="b" anchorCtr="0" forceAA="0" compatLnSpc="1">
            <a:prstTxWarp prst="textNoShape">
              <a:avLst/>
            </a:prstTxWarp>
            <a:noAutofit/>
          </a:bodyPr>
          <a:lstStyle/>
          <a:p>
            <a:endParaRPr lang="en-US" sz="1500" dirty="0"/>
          </a:p>
        </p:txBody>
      </p:sp>
      <p:grpSp>
        <p:nvGrpSpPr>
          <p:cNvPr id="63" name="Group 62"/>
          <p:cNvGrpSpPr/>
          <p:nvPr/>
        </p:nvGrpSpPr>
        <p:grpSpPr>
          <a:xfrm>
            <a:off x="3200400" y="2582930"/>
            <a:ext cx="1711984" cy="1290651"/>
            <a:chOff x="3053756" y="2541125"/>
            <a:chExt cx="1711984" cy="1290651"/>
          </a:xfrm>
        </p:grpSpPr>
        <p:sp>
          <p:nvSpPr>
            <p:cNvPr id="18" name="TextBox 17"/>
            <p:cNvSpPr txBox="1"/>
            <p:nvPr/>
          </p:nvSpPr>
          <p:spPr>
            <a:xfrm>
              <a:off x="3495411" y="3400889"/>
              <a:ext cx="1270329" cy="430887"/>
            </a:xfrm>
            <a:prstGeom prst="rect">
              <a:avLst/>
            </a:prstGeom>
            <a:noFill/>
          </p:spPr>
          <p:txBody>
            <a:bodyPr wrap="square" lIns="0" tIns="0" rIns="0" bIns="0" rtlCol="0">
              <a:spAutoFit/>
            </a:bodyPr>
            <a:lstStyle/>
            <a:p>
              <a:pPr algn="ctr"/>
              <a:r>
                <a:rPr lang="en-US" sz="1400" spc="-53" baseline="0" dirty="0" smtClean="0">
                  <a:solidFill>
                    <a:schemeClr val="bg1"/>
                  </a:solidFill>
                  <a:latin typeface="Segoe UI" panose="020B0502040204020203" pitchFamily="34" charset="0"/>
                  <a:cs typeface="Segoe UI" panose="020B0502040204020203" pitchFamily="34" charset="0"/>
                </a:rPr>
                <a:t>Guidance for the transformation</a:t>
              </a:r>
              <a:endParaRPr lang="en-US" sz="1400" spc="-53" dirty="0">
                <a:solidFill>
                  <a:schemeClr val="bg1"/>
                </a:solidFill>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3"/>
            <a:stretch>
              <a:fillRect/>
            </a:stretch>
          </p:blipFill>
          <p:spPr>
            <a:xfrm>
              <a:off x="3053756" y="2541125"/>
              <a:ext cx="979218" cy="994283"/>
            </a:xfrm>
            <a:prstGeom prst="rect">
              <a:avLst/>
            </a:prstGeom>
          </p:spPr>
        </p:pic>
      </p:grpSp>
      <p:grpSp>
        <p:nvGrpSpPr>
          <p:cNvPr id="5" name="Group 4"/>
          <p:cNvGrpSpPr/>
          <p:nvPr/>
        </p:nvGrpSpPr>
        <p:grpSpPr>
          <a:xfrm>
            <a:off x="4572000" y="1828800"/>
            <a:ext cx="2475816" cy="2475816"/>
            <a:chOff x="4343400" y="1828800"/>
            <a:chExt cx="2475816" cy="2475816"/>
          </a:xfrm>
        </p:grpSpPr>
        <p:sp>
          <p:nvSpPr>
            <p:cNvPr id="20" name="TextBox 19"/>
            <p:cNvSpPr txBox="1"/>
            <p:nvPr/>
          </p:nvSpPr>
          <p:spPr>
            <a:xfrm>
              <a:off x="5701158" y="2995197"/>
              <a:ext cx="1080613" cy="646331"/>
            </a:xfrm>
            <a:prstGeom prst="rect">
              <a:avLst/>
            </a:prstGeom>
            <a:noFill/>
          </p:spPr>
          <p:txBody>
            <a:bodyPr wrap="square" lIns="0" tIns="0" rIns="0" bIns="0" rtlCol="0">
              <a:spAutoFit/>
            </a:bodyPr>
            <a:lstStyle/>
            <a:p>
              <a:pPr algn="ctr"/>
              <a:r>
                <a:rPr lang="en-US" sz="1400" spc="-53" baseline="0" dirty="0" smtClean="0">
                  <a:solidFill>
                    <a:schemeClr val="bg1"/>
                  </a:solidFill>
                  <a:latin typeface="Segoe UI" panose="020B0502040204020203" pitchFamily="34" charset="0"/>
                  <a:cs typeface="Segoe UI" panose="020B0502040204020203" pitchFamily="34" charset="0"/>
                </a:rPr>
                <a:t>Transforming typical functionalities</a:t>
              </a:r>
              <a:endParaRPr lang="en-US" sz="1400" spc="-53" dirty="0">
                <a:solidFill>
                  <a:schemeClr val="bg1"/>
                </a:solidFill>
                <a:latin typeface="Segoe UI" panose="020B0502040204020203" pitchFamily="34" charset="0"/>
                <a:cs typeface="Segoe UI" panose="020B0502040204020203" pitchFamily="34" charset="0"/>
              </a:endParaRPr>
            </a:p>
          </p:txBody>
        </p:sp>
        <p:pic>
          <p:nvPicPr>
            <p:cNvPr id="10" name="Picture 9"/>
            <p:cNvPicPr>
              <a:picLocks noChangeAspect="1"/>
            </p:cNvPicPr>
            <p:nvPr/>
          </p:nvPicPr>
          <p:blipFill>
            <a:blip r:embed="rId4"/>
            <a:stretch>
              <a:fillRect/>
            </a:stretch>
          </p:blipFill>
          <p:spPr>
            <a:xfrm>
              <a:off x="4343400" y="1828800"/>
              <a:ext cx="2475816" cy="2475816"/>
            </a:xfrm>
            <a:prstGeom prst="rect">
              <a:avLst/>
            </a:prstGeom>
          </p:spPr>
        </p:pic>
      </p:grpSp>
      <p:grpSp>
        <p:nvGrpSpPr>
          <p:cNvPr id="6" name="Group 5"/>
          <p:cNvGrpSpPr/>
          <p:nvPr/>
        </p:nvGrpSpPr>
        <p:grpSpPr>
          <a:xfrm>
            <a:off x="7391698" y="2282106"/>
            <a:ext cx="1432560" cy="1524832"/>
            <a:chOff x="7283257" y="2208968"/>
            <a:chExt cx="1432560" cy="1524832"/>
          </a:xfrm>
        </p:grpSpPr>
        <p:sp>
          <p:nvSpPr>
            <p:cNvPr id="22" name="TextBox 21"/>
            <p:cNvSpPr txBox="1"/>
            <p:nvPr/>
          </p:nvSpPr>
          <p:spPr>
            <a:xfrm>
              <a:off x="7359874" y="3302913"/>
              <a:ext cx="1080613" cy="430887"/>
            </a:xfrm>
            <a:prstGeom prst="rect">
              <a:avLst/>
            </a:prstGeom>
            <a:noFill/>
          </p:spPr>
          <p:txBody>
            <a:bodyPr wrap="square" lIns="0" tIns="0" rIns="0" bIns="0" rtlCol="0">
              <a:spAutoFit/>
            </a:bodyPr>
            <a:lstStyle/>
            <a:p>
              <a:pPr algn="ctr"/>
              <a:r>
                <a:rPr lang="en-US" sz="1400" spc="-53" baseline="0" dirty="0" smtClean="0">
                  <a:solidFill>
                    <a:schemeClr val="bg1"/>
                  </a:solidFill>
                  <a:latin typeface="Segoe UI" panose="020B0502040204020203" pitchFamily="34" charset="0"/>
                  <a:cs typeface="Segoe UI" panose="020B0502040204020203" pitchFamily="34" charset="0"/>
                </a:rPr>
                <a:t>Demos, demos, demos</a:t>
              </a:r>
              <a:endParaRPr lang="en-US" sz="1400" spc="-53" dirty="0">
                <a:solidFill>
                  <a:schemeClr val="bg1"/>
                </a:solidFill>
                <a:latin typeface="Segoe UI" panose="020B0502040204020203" pitchFamily="34" charset="0"/>
                <a:cs typeface="Segoe UI" panose="020B0502040204020203" pitchFamily="34" charset="0"/>
              </a:endParaRPr>
            </a:p>
          </p:txBody>
        </p:sp>
        <p:pic>
          <p:nvPicPr>
            <p:cNvPr id="12" name="Picture 11"/>
            <p:cNvPicPr>
              <a:picLocks noChangeAspect="1"/>
            </p:cNvPicPr>
            <p:nvPr/>
          </p:nvPicPr>
          <p:blipFill>
            <a:blip r:embed="rId5"/>
            <a:stretch>
              <a:fillRect/>
            </a:stretch>
          </p:blipFill>
          <p:spPr>
            <a:xfrm>
              <a:off x="7283257" y="2208968"/>
              <a:ext cx="1432560" cy="1432560"/>
            </a:xfrm>
            <a:prstGeom prst="rect">
              <a:avLst/>
            </a:prstGeom>
          </p:spPr>
        </p:pic>
      </p:grpSp>
      <p:grpSp>
        <p:nvGrpSpPr>
          <p:cNvPr id="64" name="Group 63"/>
          <p:cNvGrpSpPr/>
          <p:nvPr/>
        </p:nvGrpSpPr>
        <p:grpSpPr>
          <a:xfrm>
            <a:off x="486569" y="2057400"/>
            <a:ext cx="2127008" cy="1925222"/>
            <a:chOff x="366177" y="2057400"/>
            <a:chExt cx="2127008" cy="1925222"/>
          </a:xfrm>
        </p:grpSpPr>
        <p:sp>
          <p:nvSpPr>
            <p:cNvPr id="24" name="TextBox 23"/>
            <p:cNvSpPr txBox="1"/>
            <p:nvPr/>
          </p:nvSpPr>
          <p:spPr>
            <a:xfrm>
              <a:off x="1412572" y="2772391"/>
              <a:ext cx="1080613" cy="861774"/>
            </a:xfrm>
            <a:prstGeom prst="rect">
              <a:avLst/>
            </a:prstGeom>
            <a:noFill/>
          </p:spPr>
          <p:txBody>
            <a:bodyPr wrap="square" lIns="0" tIns="0" rIns="0" bIns="0" rtlCol="0">
              <a:spAutoFit/>
            </a:bodyPr>
            <a:lstStyle/>
            <a:p>
              <a:pPr algn="ctr"/>
              <a:r>
                <a:rPr lang="en-US" sz="1400" spc="-53" baseline="0" dirty="0" smtClean="0">
                  <a:solidFill>
                    <a:schemeClr val="bg1"/>
                  </a:solidFill>
                  <a:latin typeface="Segoe UI" panose="020B0502040204020203" pitchFamily="34" charset="0"/>
                  <a:cs typeface="Segoe UI" panose="020B0502040204020203" pitchFamily="34" charset="0"/>
                </a:rPr>
                <a:t>What does the transformation actually  means?</a:t>
              </a:r>
              <a:endParaRPr lang="en-US" sz="1400" spc="-53" dirty="0">
                <a:solidFill>
                  <a:schemeClr val="bg1"/>
                </a:solidFill>
                <a:latin typeface="Segoe UI" panose="020B0502040204020203" pitchFamily="34" charset="0"/>
                <a:cs typeface="Segoe UI" panose="020B0502040204020203" pitchFamily="34" charset="0"/>
              </a:endParaRPr>
            </a:p>
          </p:txBody>
        </p:sp>
        <p:grpSp>
          <p:nvGrpSpPr>
            <p:cNvPr id="62" name="Group 61"/>
            <p:cNvGrpSpPr/>
            <p:nvPr/>
          </p:nvGrpSpPr>
          <p:grpSpPr>
            <a:xfrm>
              <a:off x="366177" y="2057400"/>
              <a:ext cx="1706509" cy="1925222"/>
              <a:chOff x="927100" y="4230688"/>
              <a:chExt cx="1701801" cy="1965325"/>
            </a:xfrm>
          </p:grpSpPr>
          <p:sp>
            <p:nvSpPr>
              <p:cNvPr id="9" name="Freeform 5"/>
              <p:cNvSpPr>
                <a:spLocks/>
              </p:cNvSpPr>
              <p:nvPr/>
            </p:nvSpPr>
            <p:spPr bwMode="auto">
              <a:xfrm>
                <a:off x="1060964" y="4817647"/>
                <a:ext cx="238125" cy="155575"/>
              </a:xfrm>
              <a:custGeom>
                <a:avLst/>
                <a:gdLst>
                  <a:gd name="T0" fmla="*/ 34 w 213"/>
                  <a:gd name="T1" fmla="*/ 62 h 140"/>
                  <a:gd name="T2" fmla="*/ 34 w 213"/>
                  <a:gd name="T3" fmla="*/ 59 h 140"/>
                  <a:gd name="T4" fmla="*/ 92 w 213"/>
                  <a:gd name="T5" fmla="*/ 0 h 140"/>
                  <a:gd name="T6" fmla="*/ 141 w 213"/>
                  <a:gd name="T7" fmla="*/ 27 h 140"/>
                  <a:gd name="T8" fmla="*/ 157 w 213"/>
                  <a:gd name="T9" fmla="*/ 22 h 140"/>
                  <a:gd name="T10" fmla="*/ 176 w 213"/>
                  <a:gd name="T11" fmla="*/ 28 h 140"/>
                  <a:gd name="T12" fmla="*/ 192 w 213"/>
                  <a:gd name="T13" fmla="*/ 55 h 140"/>
                  <a:gd name="T14" fmla="*/ 213 w 213"/>
                  <a:gd name="T15" fmla="*/ 94 h 140"/>
                  <a:gd name="T16" fmla="*/ 172 w 213"/>
                  <a:gd name="T17" fmla="*/ 140 h 140"/>
                  <a:gd name="T18" fmla="*/ 166 w 213"/>
                  <a:gd name="T19" fmla="*/ 140 h 140"/>
                  <a:gd name="T20" fmla="*/ 162 w 213"/>
                  <a:gd name="T21" fmla="*/ 140 h 140"/>
                  <a:gd name="T22" fmla="*/ 66 w 213"/>
                  <a:gd name="T23" fmla="*/ 140 h 140"/>
                  <a:gd name="T24" fmla="*/ 64 w 213"/>
                  <a:gd name="T25" fmla="*/ 140 h 140"/>
                  <a:gd name="T26" fmla="*/ 61 w 213"/>
                  <a:gd name="T27" fmla="*/ 140 h 140"/>
                  <a:gd name="T28" fmla="*/ 54 w 213"/>
                  <a:gd name="T29" fmla="*/ 140 h 140"/>
                  <a:gd name="T30" fmla="*/ 39 w 213"/>
                  <a:gd name="T31" fmla="*/ 140 h 140"/>
                  <a:gd name="T32" fmla="*/ 0 w 213"/>
                  <a:gd name="T33" fmla="*/ 101 h 140"/>
                  <a:gd name="T34" fmla="*/ 34 w 213"/>
                  <a:gd name="T35" fmla="*/ 6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40">
                    <a:moveTo>
                      <a:pt x="34" y="62"/>
                    </a:moveTo>
                    <a:cubicBezTo>
                      <a:pt x="34" y="61"/>
                      <a:pt x="34" y="60"/>
                      <a:pt x="34" y="59"/>
                    </a:cubicBezTo>
                    <a:cubicBezTo>
                      <a:pt x="34" y="27"/>
                      <a:pt x="60" y="0"/>
                      <a:pt x="92" y="0"/>
                    </a:cubicBezTo>
                    <a:cubicBezTo>
                      <a:pt x="113" y="0"/>
                      <a:pt x="131" y="11"/>
                      <a:pt x="141" y="27"/>
                    </a:cubicBezTo>
                    <a:cubicBezTo>
                      <a:pt x="146" y="24"/>
                      <a:pt x="152" y="22"/>
                      <a:pt x="157" y="22"/>
                    </a:cubicBezTo>
                    <a:cubicBezTo>
                      <a:pt x="165" y="22"/>
                      <a:pt x="171" y="24"/>
                      <a:pt x="176" y="28"/>
                    </a:cubicBezTo>
                    <a:cubicBezTo>
                      <a:pt x="185" y="34"/>
                      <a:pt x="191" y="44"/>
                      <a:pt x="192" y="55"/>
                    </a:cubicBezTo>
                    <a:cubicBezTo>
                      <a:pt x="204" y="64"/>
                      <a:pt x="213" y="78"/>
                      <a:pt x="213" y="94"/>
                    </a:cubicBezTo>
                    <a:cubicBezTo>
                      <a:pt x="213" y="118"/>
                      <a:pt x="195" y="137"/>
                      <a:pt x="172" y="140"/>
                    </a:cubicBezTo>
                    <a:cubicBezTo>
                      <a:pt x="170" y="140"/>
                      <a:pt x="168" y="140"/>
                      <a:pt x="166" y="140"/>
                    </a:cubicBezTo>
                    <a:cubicBezTo>
                      <a:pt x="165" y="140"/>
                      <a:pt x="163" y="140"/>
                      <a:pt x="162" y="140"/>
                    </a:cubicBezTo>
                    <a:cubicBezTo>
                      <a:pt x="140" y="140"/>
                      <a:pt x="90" y="140"/>
                      <a:pt x="66" y="140"/>
                    </a:cubicBezTo>
                    <a:cubicBezTo>
                      <a:pt x="65" y="140"/>
                      <a:pt x="64" y="140"/>
                      <a:pt x="64" y="140"/>
                    </a:cubicBezTo>
                    <a:cubicBezTo>
                      <a:pt x="61" y="140"/>
                      <a:pt x="61" y="140"/>
                      <a:pt x="61" y="140"/>
                    </a:cubicBezTo>
                    <a:cubicBezTo>
                      <a:pt x="60" y="140"/>
                      <a:pt x="57" y="140"/>
                      <a:pt x="54" y="140"/>
                    </a:cubicBezTo>
                    <a:cubicBezTo>
                      <a:pt x="39" y="140"/>
                      <a:pt x="39" y="140"/>
                      <a:pt x="39" y="140"/>
                    </a:cubicBezTo>
                    <a:cubicBezTo>
                      <a:pt x="17" y="139"/>
                      <a:pt x="0" y="122"/>
                      <a:pt x="0" y="101"/>
                    </a:cubicBezTo>
                    <a:cubicBezTo>
                      <a:pt x="0" y="81"/>
                      <a:pt x="14" y="64"/>
                      <a:pt x="34" y="6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6"/>
              <p:cNvSpPr>
                <a:spLocks/>
              </p:cNvSpPr>
              <p:nvPr/>
            </p:nvSpPr>
            <p:spPr bwMode="auto">
              <a:xfrm>
                <a:off x="1558925" y="5811838"/>
                <a:ext cx="447675" cy="377825"/>
              </a:xfrm>
              <a:custGeom>
                <a:avLst/>
                <a:gdLst>
                  <a:gd name="T0" fmla="*/ 154 w 282"/>
                  <a:gd name="T1" fmla="*/ 40 h 238"/>
                  <a:gd name="T2" fmla="*/ 154 w 282"/>
                  <a:gd name="T3" fmla="*/ 0 h 238"/>
                  <a:gd name="T4" fmla="*/ 185 w 282"/>
                  <a:gd name="T5" fmla="*/ 0 h 238"/>
                  <a:gd name="T6" fmla="*/ 185 w 282"/>
                  <a:gd name="T7" fmla="*/ 40 h 238"/>
                  <a:gd name="T8" fmla="*/ 196 w 282"/>
                  <a:gd name="T9" fmla="*/ 40 h 238"/>
                  <a:gd name="T10" fmla="*/ 196 w 282"/>
                  <a:gd name="T11" fmla="*/ 0 h 238"/>
                  <a:gd name="T12" fmla="*/ 226 w 282"/>
                  <a:gd name="T13" fmla="*/ 0 h 238"/>
                  <a:gd name="T14" fmla="*/ 226 w 282"/>
                  <a:gd name="T15" fmla="*/ 40 h 238"/>
                  <a:gd name="T16" fmla="*/ 282 w 282"/>
                  <a:gd name="T17" fmla="*/ 40 h 238"/>
                  <a:gd name="T18" fmla="*/ 282 w 282"/>
                  <a:gd name="T19" fmla="*/ 50 h 238"/>
                  <a:gd name="T20" fmla="*/ 268 w 282"/>
                  <a:gd name="T21" fmla="*/ 50 h 238"/>
                  <a:gd name="T22" fmla="*/ 268 w 282"/>
                  <a:gd name="T23" fmla="*/ 238 h 238"/>
                  <a:gd name="T24" fmla="*/ 12 w 282"/>
                  <a:gd name="T25" fmla="*/ 238 h 238"/>
                  <a:gd name="T26" fmla="*/ 12 w 282"/>
                  <a:gd name="T27" fmla="*/ 50 h 238"/>
                  <a:gd name="T28" fmla="*/ 0 w 282"/>
                  <a:gd name="T29" fmla="*/ 50 h 238"/>
                  <a:gd name="T30" fmla="*/ 0 w 282"/>
                  <a:gd name="T31" fmla="*/ 40 h 238"/>
                  <a:gd name="T32" fmla="*/ 154 w 282"/>
                  <a:gd name="T33" fmla="*/ 4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2" h="238">
                    <a:moveTo>
                      <a:pt x="154" y="40"/>
                    </a:moveTo>
                    <a:lnTo>
                      <a:pt x="154" y="0"/>
                    </a:lnTo>
                    <a:lnTo>
                      <a:pt x="185" y="0"/>
                    </a:lnTo>
                    <a:lnTo>
                      <a:pt x="185" y="40"/>
                    </a:lnTo>
                    <a:lnTo>
                      <a:pt x="196" y="40"/>
                    </a:lnTo>
                    <a:lnTo>
                      <a:pt x="196" y="0"/>
                    </a:lnTo>
                    <a:lnTo>
                      <a:pt x="226" y="0"/>
                    </a:lnTo>
                    <a:lnTo>
                      <a:pt x="226" y="40"/>
                    </a:lnTo>
                    <a:lnTo>
                      <a:pt x="282" y="40"/>
                    </a:lnTo>
                    <a:lnTo>
                      <a:pt x="282" y="50"/>
                    </a:lnTo>
                    <a:lnTo>
                      <a:pt x="268" y="50"/>
                    </a:lnTo>
                    <a:lnTo>
                      <a:pt x="268" y="238"/>
                    </a:lnTo>
                    <a:lnTo>
                      <a:pt x="12" y="238"/>
                    </a:lnTo>
                    <a:lnTo>
                      <a:pt x="12" y="50"/>
                    </a:lnTo>
                    <a:lnTo>
                      <a:pt x="0" y="50"/>
                    </a:lnTo>
                    <a:lnTo>
                      <a:pt x="0" y="40"/>
                    </a:lnTo>
                    <a:lnTo>
                      <a:pt x="154"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p:nvSpPr>
            <p:spPr bwMode="auto">
              <a:xfrm>
                <a:off x="1320800" y="5811838"/>
                <a:ext cx="449263" cy="377825"/>
              </a:xfrm>
              <a:custGeom>
                <a:avLst/>
                <a:gdLst>
                  <a:gd name="T0" fmla="*/ 156 w 283"/>
                  <a:gd name="T1" fmla="*/ 40 h 238"/>
                  <a:gd name="T2" fmla="*/ 156 w 283"/>
                  <a:gd name="T3" fmla="*/ 0 h 238"/>
                  <a:gd name="T4" fmla="*/ 187 w 283"/>
                  <a:gd name="T5" fmla="*/ 0 h 238"/>
                  <a:gd name="T6" fmla="*/ 187 w 283"/>
                  <a:gd name="T7" fmla="*/ 40 h 238"/>
                  <a:gd name="T8" fmla="*/ 197 w 283"/>
                  <a:gd name="T9" fmla="*/ 40 h 238"/>
                  <a:gd name="T10" fmla="*/ 197 w 283"/>
                  <a:gd name="T11" fmla="*/ 0 h 238"/>
                  <a:gd name="T12" fmla="*/ 228 w 283"/>
                  <a:gd name="T13" fmla="*/ 0 h 238"/>
                  <a:gd name="T14" fmla="*/ 228 w 283"/>
                  <a:gd name="T15" fmla="*/ 40 h 238"/>
                  <a:gd name="T16" fmla="*/ 283 w 283"/>
                  <a:gd name="T17" fmla="*/ 40 h 238"/>
                  <a:gd name="T18" fmla="*/ 283 w 283"/>
                  <a:gd name="T19" fmla="*/ 50 h 238"/>
                  <a:gd name="T20" fmla="*/ 270 w 283"/>
                  <a:gd name="T21" fmla="*/ 50 h 238"/>
                  <a:gd name="T22" fmla="*/ 270 w 283"/>
                  <a:gd name="T23" fmla="*/ 238 h 238"/>
                  <a:gd name="T24" fmla="*/ 13 w 283"/>
                  <a:gd name="T25" fmla="*/ 238 h 238"/>
                  <a:gd name="T26" fmla="*/ 13 w 283"/>
                  <a:gd name="T27" fmla="*/ 50 h 238"/>
                  <a:gd name="T28" fmla="*/ 0 w 283"/>
                  <a:gd name="T29" fmla="*/ 50 h 238"/>
                  <a:gd name="T30" fmla="*/ 0 w 283"/>
                  <a:gd name="T31" fmla="*/ 40 h 238"/>
                  <a:gd name="T32" fmla="*/ 156 w 283"/>
                  <a:gd name="T33" fmla="*/ 4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3" h="238">
                    <a:moveTo>
                      <a:pt x="156" y="40"/>
                    </a:moveTo>
                    <a:lnTo>
                      <a:pt x="156" y="0"/>
                    </a:lnTo>
                    <a:lnTo>
                      <a:pt x="187" y="0"/>
                    </a:lnTo>
                    <a:lnTo>
                      <a:pt x="187" y="40"/>
                    </a:lnTo>
                    <a:lnTo>
                      <a:pt x="197" y="40"/>
                    </a:lnTo>
                    <a:lnTo>
                      <a:pt x="197" y="0"/>
                    </a:lnTo>
                    <a:lnTo>
                      <a:pt x="228" y="0"/>
                    </a:lnTo>
                    <a:lnTo>
                      <a:pt x="228" y="40"/>
                    </a:lnTo>
                    <a:lnTo>
                      <a:pt x="283" y="40"/>
                    </a:lnTo>
                    <a:lnTo>
                      <a:pt x="283" y="50"/>
                    </a:lnTo>
                    <a:lnTo>
                      <a:pt x="270" y="50"/>
                    </a:lnTo>
                    <a:lnTo>
                      <a:pt x="270" y="238"/>
                    </a:lnTo>
                    <a:lnTo>
                      <a:pt x="13" y="238"/>
                    </a:lnTo>
                    <a:lnTo>
                      <a:pt x="13" y="50"/>
                    </a:lnTo>
                    <a:lnTo>
                      <a:pt x="0" y="50"/>
                    </a:lnTo>
                    <a:lnTo>
                      <a:pt x="0" y="40"/>
                    </a:lnTo>
                    <a:lnTo>
                      <a:pt x="156"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Rectangle 17"/>
              <p:cNvSpPr>
                <a:spLocks noChangeArrowheads="1"/>
              </p:cNvSpPr>
              <p:nvPr/>
            </p:nvSpPr>
            <p:spPr bwMode="auto">
              <a:xfrm>
                <a:off x="1966074" y="6169025"/>
                <a:ext cx="582613"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Rectangle 18"/>
              <p:cNvSpPr>
                <a:spLocks noChangeArrowheads="1"/>
              </p:cNvSpPr>
              <p:nvPr/>
            </p:nvSpPr>
            <p:spPr bwMode="auto">
              <a:xfrm>
                <a:off x="2204199" y="6080125"/>
                <a:ext cx="23813" cy="889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Oval 19"/>
              <p:cNvSpPr>
                <a:spLocks noChangeArrowheads="1"/>
              </p:cNvSpPr>
              <p:nvPr/>
            </p:nvSpPr>
            <p:spPr bwMode="auto">
              <a:xfrm>
                <a:off x="2158162" y="6003925"/>
                <a:ext cx="117475"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Oval 20"/>
              <p:cNvSpPr>
                <a:spLocks noChangeArrowheads="1"/>
              </p:cNvSpPr>
              <p:nvPr/>
            </p:nvSpPr>
            <p:spPr bwMode="auto">
              <a:xfrm>
                <a:off x="2174037" y="5943600"/>
                <a:ext cx="85725" cy="857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Rectangle 21"/>
              <p:cNvSpPr>
                <a:spLocks noChangeArrowheads="1"/>
              </p:cNvSpPr>
              <p:nvPr/>
            </p:nvSpPr>
            <p:spPr bwMode="auto">
              <a:xfrm>
                <a:off x="2051799" y="6080125"/>
                <a:ext cx="23813" cy="889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Oval 22"/>
              <p:cNvSpPr>
                <a:spLocks noChangeArrowheads="1"/>
              </p:cNvSpPr>
              <p:nvPr/>
            </p:nvSpPr>
            <p:spPr bwMode="auto">
              <a:xfrm>
                <a:off x="2005762" y="6003925"/>
                <a:ext cx="115888"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Oval 23"/>
              <p:cNvSpPr>
                <a:spLocks noChangeArrowheads="1"/>
              </p:cNvSpPr>
              <p:nvPr/>
            </p:nvSpPr>
            <p:spPr bwMode="auto">
              <a:xfrm>
                <a:off x="2021637" y="5943600"/>
                <a:ext cx="85725" cy="857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Rectangle 25"/>
              <p:cNvSpPr>
                <a:spLocks noChangeArrowheads="1"/>
              </p:cNvSpPr>
              <p:nvPr/>
            </p:nvSpPr>
            <p:spPr bwMode="auto">
              <a:xfrm>
                <a:off x="927100" y="5865813"/>
                <a:ext cx="369888" cy="323850"/>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Rectangle 26"/>
              <p:cNvSpPr>
                <a:spLocks noChangeArrowheads="1"/>
              </p:cNvSpPr>
              <p:nvPr/>
            </p:nvSpPr>
            <p:spPr bwMode="auto">
              <a:xfrm>
                <a:off x="927100" y="5851525"/>
                <a:ext cx="390525" cy="142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Rectangle 27"/>
              <p:cNvSpPr>
                <a:spLocks noChangeArrowheads="1"/>
              </p:cNvSpPr>
              <p:nvPr/>
            </p:nvSpPr>
            <p:spPr bwMode="auto">
              <a:xfrm>
                <a:off x="1114425" y="6084888"/>
                <a:ext cx="52388" cy="1047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Rectangle 28"/>
              <p:cNvSpPr>
                <a:spLocks noChangeArrowheads="1"/>
              </p:cNvSpPr>
              <p:nvPr/>
            </p:nvSpPr>
            <p:spPr bwMode="auto">
              <a:xfrm>
                <a:off x="1020763" y="6084888"/>
                <a:ext cx="53975" cy="1047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Rectangle 29"/>
              <p:cNvSpPr>
                <a:spLocks noChangeArrowheads="1"/>
              </p:cNvSpPr>
              <p:nvPr/>
            </p:nvSpPr>
            <p:spPr bwMode="auto">
              <a:xfrm>
                <a:off x="928688" y="5908675"/>
                <a:ext cx="330200" cy="539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Rectangle 30"/>
              <p:cNvSpPr>
                <a:spLocks noChangeArrowheads="1"/>
              </p:cNvSpPr>
              <p:nvPr/>
            </p:nvSpPr>
            <p:spPr bwMode="auto">
              <a:xfrm>
                <a:off x="928688" y="6000750"/>
                <a:ext cx="330200" cy="523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Rectangle 31"/>
              <p:cNvSpPr>
                <a:spLocks noChangeArrowheads="1"/>
              </p:cNvSpPr>
              <p:nvPr/>
            </p:nvSpPr>
            <p:spPr bwMode="auto">
              <a:xfrm>
                <a:off x="955675" y="5788025"/>
                <a:ext cx="158750"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Rectangle 32"/>
              <p:cNvSpPr>
                <a:spLocks noChangeArrowheads="1"/>
              </p:cNvSpPr>
              <p:nvPr/>
            </p:nvSpPr>
            <p:spPr bwMode="auto">
              <a:xfrm>
                <a:off x="1387475" y="5499100"/>
                <a:ext cx="406400" cy="6905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Rectangle 33"/>
              <p:cNvSpPr>
                <a:spLocks noChangeArrowheads="1"/>
              </p:cNvSpPr>
              <p:nvPr/>
            </p:nvSpPr>
            <p:spPr bwMode="auto">
              <a:xfrm>
                <a:off x="1366838" y="5483225"/>
                <a:ext cx="447675" cy="158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Rectangle 34"/>
              <p:cNvSpPr>
                <a:spLocks noChangeArrowheads="1"/>
              </p:cNvSpPr>
              <p:nvPr/>
            </p:nvSpPr>
            <p:spPr bwMode="auto">
              <a:xfrm>
                <a:off x="1609725" y="6084888"/>
                <a:ext cx="53975" cy="1047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Rectangle 35"/>
              <p:cNvSpPr>
                <a:spLocks noChangeArrowheads="1"/>
              </p:cNvSpPr>
              <p:nvPr/>
            </p:nvSpPr>
            <p:spPr bwMode="auto">
              <a:xfrm>
                <a:off x="1519238" y="6084888"/>
                <a:ext cx="53975" cy="1047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Rectangle 36"/>
              <p:cNvSpPr>
                <a:spLocks noChangeArrowheads="1"/>
              </p:cNvSpPr>
              <p:nvPr/>
            </p:nvSpPr>
            <p:spPr bwMode="auto">
              <a:xfrm>
                <a:off x="1427163" y="5726113"/>
                <a:ext cx="328613"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Rectangle 37"/>
              <p:cNvSpPr>
                <a:spLocks noChangeArrowheads="1"/>
              </p:cNvSpPr>
              <p:nvPr/>
            </p:nvSpPr>
            <p:spPr bwMode="auto">
              <a:xfrm>
                <a:off x="1427163" y="5818188"/>
                <a:ext cx="328613"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Rectangle 38"/>
              <p:cNvSpPr>
                <a:spLocks noChangeArrowheads="1"/>
              </p:cNvSpPr>
              <p:nvPr/>
            </p:nvSpPr>
            <p:spPr bwMode="auto">
              <a:xfrm>
                <a:off x="1427163" y="5908675"/>
                <a:ext cx="328613"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Rectangle 39"/>
              <p:cNvSpPr>
                <a:spLocks noChangeArrowheads="1"/>
              </p:cNvSpPr>
              <p:nvPr/>
            </p:nvSpPr>
            <p:spPr bwMode="auto">
              <a:xfrm>
                <a:off x="1427163" y="6000750"/>
                <a:ext cx="328613"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Rectangle 40"/>
              <p:cNvSpPr>
                <a:spLocks noChangeArrowheads="1"/>
              </p:cNvSpPr>
              <p:nvPr/>
            </p:nvSpPr>
            <p:spPr bwMode="auto">
              <a:xfrm>
                <a:off x="1427163" y="5543550"/>
                <a:ext cx="328613"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Rectangle 41"/>
              <p:cNvSpPr>
                <a:spLocks noChangeArrowheads="1"/>
              </p:cNvSpPr>
              <p:nvPr/>
            </p:nvSpPr>
            <p:spPr bwMode="auto">
              <a:xfrm>
                <a:off x="1427163" y="5634038"/>
                <a:ext cx="328613"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Rectangle 42"/>
              <p:cNvSpPr>
                <a:spLocks noChangeArrowheads="1"/>
              </p:cNvSpPr>
              <p:nvPr/>
            </p:nvSpPr>
            <p:spPr bwMode="auto">
              <a:xfrm>
                <a:off x="1677988" y="5419725"/>
                <a:ext cx="49213"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Rectangle 43"/>
              <p:cNvSpPr>
                <a:spLocks noChangeArrowheads="1"/>
              </p:cNvSpPr>
              <p:nvPr/>
            </p:nvSpPr>
            <p:spPr bwMode="auto">
              <a:xfrm>
                <a:off x="1612900" y="5419725"/>
                <a:ext cx="49213"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Rectangle 44"/>
              <p:cNvSpPr>
                <a:spLocks noChangeArrowheads="1"/>
              </p:cNvSpPr>
              <p:nvPr/>
            </p:nvSpPr>
            <p:spPr bwMode="auto">
              <a:xfrm>
                <a:off x="1762125" y="6162675"/>
                <a:ext cx="153988"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Rectangle 45"/>
              <p:cNvSpPr>
                <a:spLocks noChangeArrowheads="1"/>
              </p:cNvSpPr>
              <p:nvPr/>
            </p:nvSpPr>
            <p:spPr bwMode="auto">
              <a:xfrm>
                <a:off x="1258888" y="6162675"/>
                <a:ext cx="222250"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46"/>
              <p:cNvSpPr>
                <a:spLocks/>
              </p:cNvSpPr>
              <p:nvPr/>
            </p:nvSpPr>
            <p:spPr bwMode="auto">
              <a:xfrm>
                <a:off x="1836738" y="4240213"/>
                <a:ext cx="781050" cy="511175"/>
              </a:xfrm>
              <a:custGeom>
                <a:avLst/>
                <a:gdLst>
                  <a:gd name="T0" fmla="*/ 113 w 703"/>
                  <a:gd name="T1" fmla="*/ 202 h 460"/>
                  <a:gd name="T2" fmla="*/ 113 w 703"/>
                  <a:gd name="T3" fmla="*/ 193 h 460"/>
                  <a:gd name="T4" fmla="*/ 307 w 703"/>
                  <a:gd name="T5" fmla="*/ 0 h 460"/>
                  <a:gd name="T6" fmla="*/ 468 w 703"/>
                  <a:gd name="T7" fmla="*/ 86 h 460"/>
                  <a:gd name="T8" fmla="*/ 521 w 703"/>
                  <a:gd name="T9" fmla="*/ 72 h 460"/>
                  <a:gd name="T10" fmla="*/ 584 w 703"/>
                  <a:gd name="T11" fmla="*/ 91 h 460"/>
                  <a:gd name="T12" fmla="*/ 634 w 703"/>
                  <a:gd name="T13" fmla="*/ 181 h 460"/>
                  <a:gd name="T14" fmla="*/ 703 w 703"/>
                  <a:gd name="T15" fmla="*/ 308 h 460"/>
                  <a:gd name="T16" fmla="*/ 568 w 703"/>
                  <a:gd name="T17" fmla="*/ 460 h 460"/>
                  <a:gd name="T18" fmla="*/ 551 w 703"/>
                  <a:gd name="T19" fmla="*/ 460 h 460"/>
                  <a:gd name="T20" fmla="*/ 535 w 703"/>
                  <a:gd name="T21" fmla="*/ 460 h 460"/>
                  <a:gd name="T22" fmla="*/ 219 w 703"/>
                  <a:gd name="T23" fmla="*/ 460 h 460"/>
                  <a:gd name="T24" fmla="*/ 213 w 703"/>
                  <a:gd name="T25" fmla="*/ 460 h 460"/>
                  <a:gd name="T26" fmla="*/ 205 w 703"/>
                  <a:gd name="T27" fmla="*/ 460 h 460"/>
                  <a:gd name="T28" fmla="*/ 181 w 703"/>
                  <a:gd name="T29" fmla="*/ 460 h 460"/>
                  <a:gd name="T30" fmla="*/ 131 w 703"/>
                  <a:gd name="T31" fmla="*/ 460 h 460"/>
                  <a:gd name="T32" fmla="*/ 0 w 703"/>
                  <a:gd name="T33" fmla="*/ 330 h 460"/>
                  <a:gd name="T34" fmla="*/ 113 w 703"/>
                  <a:gd name="T35" fmla="*/ 2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3" h="460">
                    <a:moveTo>
                      <a:pt x="113" y="202"/>
                    </a:moveTo>
                    <a:cubicBezTo>
                      <a:pt x="113" y="199"/>
                      <a:pt x="113" y="195"/>
                      <a:pt x="113" y="193"/>
                    </a:cubicBezTo>
                    <a:cubicBezTo>
                      <a:pt x="113" y="86"/>
                      <a:pt x="199" y="0"/>
                      <a:pt x="307" y="0"/>
                    </a:cubicBezTo>
                    <a:cubicBezTo>
                      <a:pt x="374" y="0"/>
                      <a:pt x="433" y="35"/>
                      <a:pt x="468" y="86"/>
                    </a:cubicBezTo>
                    <a:cubicBezTo>
                      <a:pt x="484" y="77"/>
                      <a:pt x="502" y="72"/>
                      <a:pt x="521" y="72"/>
                    </a:cubicBezTo>
                    <a:cubicBezTo>
                      <a:pt x="544" y="72"/>
                      <a:pt x="566" y="79"/>
                      <a:pt x="584" y="91"/>
                    </a:cubicBezTo>
                    <a:cubicBezTo>
                      <a:pt x="613" y="110"/>
                      <a:pt x="633" y="144"/>
                      <a:pt x="634" y="181"/>
                    </a:cubicBezTo>
                    <a:cubicBezTo>
                      <a:pt x="675" y="208"/>
                      <a:pt x="703" y="256"/>
                      <a:pt x="703" y="308"/>
                    </a:cubicBezTo>
                    <a:cubicBezTo>
                      <a:pt x="703" y="387"/>
                      <a:pt x="644" y="451"/>
                      <a:pt x="568" y="460"/>
                    </a:cubicBezTo>
                    <a:cubicBezTo>
                      <a:pt x="562" y="460"/>
                      <a:pt x="556" y="460"/>
                      <a:pt x="551" y="460"/>
                    </a:cubicBezTo>
                    <a:cubicBezTo>
                      <a:pt x="546" y="460"/>
                      <a:pt x="541" y="460"/>
                      <a:pt x="535" y="460"/>
                    </a:cubicBezTo>
                    <a:cubicBezTo>
                      <a:pt x="464" y="460"/>
                      <a:pt x="298" y="460"/>
                      <a:pt x="219" y="460"/>
                    </a:cubicBezTo>
                    <a:cubicBezTo>
                      <a:pt x="216" y="460"/>
                      <a:pt x="214" y="460"/>
                      <a:pt x="213" y="460"/>
                    </a:cubicBezTo>
                    <a:cubicBezTo>
                      <a:pt x="205" y="460"/>
                      <a:pt x="205" y="460"/>
                      <a:pt x="205" y="460"/>
                    </a:cubicBezTo>
                    <a:cubicBezTo>
                      <a:pt x="201" y="460"/>
                      <a:pt x="189" y="460"/>
                      <a:pt x="181" y="460"/>
                    </a:cubicBezTo>
                    <a:cubicBezTo>
                      <a:pt x="131" y="460"/>
                      <a:pt x="131" y="460"/>
                      <a:pt x="131" y="460"/>
                    </a:cubicBezTo>
                    <a:cubicBezTo>
                      <a:pt x="59" y="459"/>
                      <a:pt x="0" y="401"/>
                      <a:pt x="0" y="330"/>
                    </a:cubicBezTo>
                    <a:cubicBezTo>
                      <a:pt x="0" y="265"/>
                      <a:pt x="50" y="211"/>
                      <a:pt x="113" y="20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47"/>
              <p:cNvSpPr>
                <a:spLocks/>
              </p:cNvSpPr>
              <p:nvPr/>
            </p:nvSpPr>
            <p:spPr bwMode="auto">
              <a:xfrm>
                <a:off x="1633538" y="4579938"/>
                <a:ext cx="995363" cy="1462088"/>
              </a:xfrm>
              <a:custGeom>
                <a:avLst/>
                <a:gdLst>
                  <a:gd name="T0" fmla="*/ 6 w 896"/>
                  <a:gd name="T1" fmla="*/ 1305 h 1316"/>
                  <a:gd name="T2" fmla="*/ 180 w 896"/>
                  <a:gd name="T3" fmla="*/ 1070 h 1316"/>
                  <a:gd name="T4" fmla="*/ 293 w 896"/>
                  <a:gd name="T5" fmla="*/ 48 h 1316"/>
                  <a:gd name="T6" fmla="*/ 282 w 896"/>
                  <a:gd name="T7" fmla="*/ 46 h 1316"/>
                  <a:gd name="T8" fmla="*/ 173 w 896"/>
                  <a:gd name="T9" fmla="*/ 5 h 1316"/>
                  <a:gd name="T10" fmla="*/ 179 w 896"/>
                  <a:gd name="T11" fmla="*/ 0 h 1316"/>
                  <a:gd name="T12" fmla="*/ 184 w 896"/>
                  <a:gd name="T13" fmla="*/ 5 h 1316"/>
                  <a:gd name="T14" fmla="*/ 284 w 896"/>
                  <a:gd name="T15" fmla="*/ 35 h 1316"/>
                  <a:gd name="T16" fmla="*/ 534 w 896"/>
                  <a:gd name="T17" fmla="*/ 50 h 1316"/>
                  <a:gd name="T18" fmla="*/ 785 w 896"/>
                  <a:gd name="T19" fmla="*/ 35 h 1316"/>
                  <a:gd name="T20" fmla="*/ 884 w 896"/>
                  <a:gd name="T21" fmla="*/ 5 h 1316"/>
                  <a:gd name="T22" fmla="*/ 890 w 896"/>
                  <a:gd name="T23" fmla="*/ 0 h 1316"/>
                  <a:gd name="T24" fmla="*/ 896 w 896"/>
                  <a:gd name="T25" fmla="*/ 5 h 1316"/>
                  <a:gd name="T26" fmla="*/ 787 w 896"/>
                  <a:gd name="T27" fmla="*/ 46 h 1316"/>
                  <a:gd name="T28" fmla="*/ 534 w 896"/>
                  <a:gd name="T29" fmla="*/ 61 h 1316"/>
                  <a:gd name="T30" fmla="*/ 304 w 896"/>
                  <a:gd name="T31" fmla="*/ 49 h 1316"/>
                  <a:gd name="T32" fmla="*/ 191 w 896"/>
                  <a:gd name="T33" fmla="*/ 1074 h 1316"/>
                  <a:gd name="T34" fmla="*/ 6 w 896"/>
                  <a:gd name="T35" fmla="*/ 1316 h 1316"/>
                  <a:gd name="T36" fmla="*/ 0 w 896"/>
                  <a:gd name="T37" fmla="*/ 1310 h 1316"/>
                  <a:gd name="T38" fmla="*/ 6 w 896"/>
                  <a:gd name="T39" fmla="*/ 1305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6" h="1316">
                    <a:moveTo>
                      <a:pt x="6" y="1305"/>
                    </a:moveTo>
                    <a:cubicBezTo>
                      <a:pt x="70" y="1305"/>
                      <a:pt x="133" y="1219"/>
                      <a:pt x="180" y="1070"/>
                    </a:cubicBezTo>
                    <a:cubicBezTo>
                      <a:pt x="228" y="918"/>
                      <a:pt x="293" y="265"/>
                      <a:pt x="293" y="48"/>
                    </a:cubicBezTo>
                    <a:cubicBezTo>
                      <a:pt x="289" y="47"/>
                      <a:pt x="286" y="47"/>
                      <a:pt x="282" y="46"/>
                    </a:cubicBezTo>
                    <a:cubicBezTo>
                      <a:pt x="173" y="31"/>
                      <a:pt x="173" y="12"/>
                      <a:pt x="173" y="5"/>
                    </a:cubicBezTo>
                    <a:cubicBezTo>
                      <a:pt x="173" y="2"/>
                      <a:pt x="175" y="0"/>
                      <a:pt x="179" y="0"/>
                    </a:cubicBezTo>
                    <a:cubicBezTo>
                      <a:pt x="182" y="0"/>
                      <a:pt x="184" y="2"/>
                      <a:pt x="184" y="5"/>
                    </a:cubicBezTo>
                    <a:cubicBezTo>
                      <a:pt x="184" y="6"/>
                      <a:pt x="186" y="21"/>
                      <a:pt x="284" y="35"/>
                    </a:cubicBezTo>
                    <a:cubicBezTo>
                      <a:pt x="351" y="44"/>
                      <a:pt x="440" y="50"/>
                      <a:pt x="534" y="50"/>
                    </a:cubicBezTo>
                    <a:cubicBezTo>
                      <a:pt x="629" y="50"/>
                      <a:pt x="718" y="44"/>
                      <a:pt x="785" y="35"/>
                    </a:cubicBezTo>
                    <a:cubicBezTo>
                      <a:pt x="883" y="21"/>
                      <a:pt x="884" y="6"/>
                      <a:pt x="884" y="5"/>
                    </a:cubicBezTo>
                    <a:cubicBezTo>
                      <a:pt x="884" y="2"/>
                      <a:pt x="887" y="0"/>
                      <a:pt x="890" y="0"/>
                    </a:cubicBezTo>
                    <a:cubicBezTo>
                      <a:pt x="893" y="0"/>
                      <a:pt x="896" y="2"/>
                      <a:pt x="896" y="5"/>
                    </a:cubicBezTo>
                    <a:cubicBezTo>
                      <a:pt x="896" y="12"/>
                      <a:pt x="896" y="31"/>
                      <a:pt x="787" y="46"/>
                    </a:cubicBezTo>
                    <a:cubicBezTo>
                      <a:pt x="719" y="56"/>
                      <a:pt x="630" y="61"/>
                      <a:pt x="534" y="61"/>
                    </a:cubicBezTo>
                    <a:cubicBezTo>
                      <a:pt x="449" y="61"/>
                      <a:pt x="369" y="57"/>
                      <a:pt x="304" y="49"/>
                    </a:cubicBezTo>
                    <a:cubicBezTo>
                      <a:pt x="304" y="267"/>
                      <a:pt x="239" y="920"/>
                      <a:pt x="191" y="1074"/>
                    </a:cubicBezTo>
                    <a:cubicBezTo>
                      <a:pt x="142" y="1230"/>
                      <a:pt x="76" y="1316"/>
                      <a:pt x="6" y="1316"/>
                    </a:cubicBezTo>
                    <a:cubicBezTo>
                      <a:pt x="3" y="1316"/>
                      <a:pt x="0" y="1313"/>
                      <a:pt x="0" y="1310"/>
                    </a:cubicBezTo>
                    <a:cubicBezTo>
                      <a:pt x="0" y="1307"/>
                      <a:pt x="3" y="1305"/>
                      <a:pt x="6" y="130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Freeform 48"/>
              <p:cNvSpPr>
                <a:spLocks/>
              </p:cNvSpPr>
              <p:nvPr/>
            </p:nvSpPr>
            <p:spPr bwMode="auto">
              <a:xfrm>
                <a:off x="1282700" y="4230688"/>
                <a:ext cx="509588" cy="331788"/>
              </a:xfrm>
              <a:custGeom>
                <a:avLst/>
                <a:gdLst>
                  <a:gd name="T0" fmla="*/ 73 w 458"/>
                  <a:gd name="T1" fmla="*/ 131 h 299"/>
                  <a:gd name="T2" fmla="*/ 73 w 458"/>
                  <a:gd name="T3" fmla="*/ 125 h 299"/>
                  <a:gd name="T4" fmla="*/ 199 w 458"/>
                  <a:gd name="T5" fmla="*/ 0 h 299"/>
                  <a:gd name="T6" fmla="*/ 305 w 458"/>
                  <a:gd name="T7" fmla="*/ 56 h 299"/>
                  <a:gd name="T8" fmla="*/ 339 w 458"/>
                  <a:gd name="T9" fmla="*/ 46 h 299"/>
                  <a:gd name="T10" fmla="*/ 380 w 458"/>
                  <a:gd name="T11" fmla="*/ 59 h 299"/>
                  <a:gd name="T12" fmla="*/ 412 w 458"/>
                  <a:gd name="T13" fmla="*/ 117 h 299"/>
                  <a:gd name="T14" fmla="*/ 458 w 458"/>
                  <a:gd name="T15" fmla="*/ 200 h 299"/>
                  <a:gd name="T16" fmla="*/ 369 w 458"/>
                  <a:gd name="T17" fmla="*/ 299 h 299"/>
                  <a:gd name="T18" fmla="*/ 358 w 458"/>
                  <a:gd name="T19" fmla="*/ 299 h 299"/>
                  <a:gd name="T20" fmla="*/ 348 w 458"/>
                  <a:gd name="T21" fmla="*/ 299 h 299"/>
                  <a:gd name="T22" fmla="*/ 142 w 458"/>
                  <a:gd name="T23" fmla="*/ 299 h 299"/>
                  <a:gd name="T24" fmla="*/ 138 w 458"/>
                  <a:gd name="T25" fmla="*/ 299 h 299"/>
                  <a:gd name="T26" fmla="*/ 133 w 458"/>
                  <a:gd name="T27" fmla="*/ 299 h 299"/>
                  <a:gd name="T28" fmla="*/ 118 w 458"/>
                  <a:gd name="T29" fmla="*/ 299 h 299"/>
                  <a:gd name="T30" fmla="*/ 85 w 458"/>
                  <a:gd name="T31" fmla="*/ 299 h 299"/>
                  <a:gd name="T32" fmla="*/ 0 w 458"/>
                  <a:gd name="T33" fmla="*/ 214 h 299"/>
                  <a:gd name="T34" fmla="*/ 73 w 458"/>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299">
                    <a:moveTo>
                      <a:pt x="73" y="131"/>
                    </a:moveTo>
                    <a:cubicBezTo>
                      <a:pt x="73" y="129"/>
                      <a:pt x="73" y="127"/>
                      <a:pt x="73" y="125"/>
                    </a:cubicBezTo>
                    <a:cubicBezTo>
                      <a:pt x="73" y="56"/>
                      <a:pt x="130" y="0"/>
                      <a:pt x="199" y="0"/>
                    </a:cubicBezTo>
                    <a:cubicBezTo>
                      <a:pt x="243" y="0"/>
                      <a:pt x="282" y="22"/>
                      <a:pt x="305" y="56"/>
                    </a:cubicBezTo>
                    <a:cubicBezTo>
                      <a:pt x="315" y="50"/>
                      <a:pt x="326" y="46"/>
                      <a:pt x="339" y="46"/>
                    </a:cubicBezTo>
                    <a:cubicBezTo>
                      <a:pt x="354" y="46"/>
                      <a:pt x="368" y="51"/>
                      <a:pt x="380" y="59"/>
                    </a:cubicBezTo>
                    <a:cubicBezTo>
                      <a:pt x="399" y="71"/>
                      <a:pt x="412" y="93"/>
                      <a:pt x="412" y="117"/>
                    </a:cubicBezTo>
                    <a:cubicBezTo>
                      <a:pt x="439" y="135"/>
                      <a:pt x="458" y="166"/>
                      <a:pt x="458" y="200"/>
                    </a:cubicBezTo>
                    <a:cubicBezTo>
                      <a:pt x="458" y="251"/>
                      <a:pt x="419" y="293"/>
                      <a:pt x="369" y="299"/>
                    </a:cubicBezTo>
                    <a:cubicBezTo>
                      <a:pt x="366" y="299"/>
                      <a:pt x="362" y="299"/>
                      <a:pt x="358" y="299"/>
                    </a:cubicBezTo>
                    <a:cubicBezTo>
                      <a:pt x="355" y="299"/>
                      <a:pt x="352" y="299"/>
                      <a:pt x="348" y="299"/>
                    </a:cubicBezTo>
                    <a:cubicBezTo>
                      <a:pt x="302" y="299"/>
                      <a:pt x="194" y="299"/>
                      <a:pt x="142" y="299"/>
                    </a:cubicBezTo>
                    <a:cubicBezTo>
                      <a:pt x="141" y="299"/>
                      <a:pt x="139" y="299"/>
                      <a:pt x="138" y="299"/>
                    </a:cubicBezTo>
                    <a:cubicBezTo>
                      <a:pt x="133" y="299"/>
                      <a:pt x="133" y="299"/>
                      <a:pt x="133" y="299"/>
                    </a:cubicBezTo>
                    <a:cubicBezTo>
                      <a:pt x="130" y="299"/>
                      <a:pt x="123" y="299"/>
                      <a:pt x="118" y="299"/>
                    </a:cubicBezTo>
                    <a:cubicBezTo>
                      <a:pt x="85" y="299"/>
                      <a:pt x="85" y="299"/>
                      <a:pt x="85" y="299"/>
                    </a:cubicBezTo>
                    <a:cubicBezTo>
                      <a:pt x="38" y="298"/>
                      <a:pt x="0" y="260"/>
                      <a:pt x="0" y="214"/>
                    </a:cubicBezTo>
                    <a:cubicBezTo>
                      <a:pt x="0" y="172"/>
                      <a:pt x="32" y="137"/>
                      <a:pt x="73" y="13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49"/>
              <p:cNvSpPr>
                <a:spLocks/>
              </p:cNvSpPr>
              <p:nvPr/>
            </p:nvSpPr>
            <p:spPr bwMode="auto">
              <a:xfrm>
                <a:off x="1228725" y="4451350"/>
                <a:ext cx="573088" cy="1590675"/>
              </a:xfrm>
              <a:custGeom>
                <a:avLst/>
                <a:gdLst>
                  <a:gd name="T0" fmla="*/ 5 w 515"/>
                  <a:gd name="T1" fmla="*/ 1420 h 1431"/>
                  <a:gd name="T2" fmla="*/ 222 w 515"/>
                  <a:gd name="T3" fmla="*/ 1149 h 1431"/>
                  <a:gd name="T4" fmla="*/ 353 w 515"/>
                  <a:gd name="T5" fmla="*/ 43 h 1431"/>
                  <a:gd name="T6" fmla="*/ 277 w 515"/>
                  <a:gd name="T7" fmla="*/ 45 h 1431"/>
                  <a:gd name="T8" fmla="*/ 39 w 515"/>
                  <a:gd name="T9" fmla="*/ 6 h 1431"/>
                  <a:gd name="T10" fmla="*/ 45 w 515"/>
                  <a:gd name="T11" fmla="*/ 0 h 1431"/>
                  <a:gd name="T12" fmla="*/ 50 w 515"/>
                  <a:gd name="T13" fmla="*/ 6 h 1431"/>
                  <a:gd name="T14" fmla="*/ 277 w 515"/>
                  <a:gd name="T15" fmla="*/ 33 h 1431"/>
                  <a:gd name="T16" fmla="*/ 504 w 515"/>
                  <a:gd name="T17" fmla="*/ 6 h 1431"/>
                  <a:gd name="T18" fmla="*/ 509 w 515"/>
                  <a:gd name="T19" fmla="*/ 1 h 1431"/>
                  <a:gd name="T20" fmla="*/ 515 w 515"/>
                  <a:gd name="T21" fmla="*/ 6 h 1431"/>
                  <a:gd name="T22" fmla="*/ 364 w 515"/>
                  <a:gd name="T23" fmla="*/ 42 h 1431"/>
                  <a:gd name="T24" fmla="*/ 233 w 515"/>
                  <a:gd name="T25" fmla="*/ 1153 h 1431"/>
                  <a:gd name="T26" fmla="*/ 5 w 515"/>
                  <a:gd name="T27" fmla="*/ 1431 h 1431"/>
                  <a:gd name="T28" fmla="*/ 0 w 515"/>
                  <a:gd name="T29" fmla="*/ 1425 h 1431"/>
                  <a:gd name="T30" fmla="*/ 5 w 515"/>
                  <a:gd name="T31" fmla="*/ 142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1431">
                    <a:moveTo>
                      <a:pt x="5" y="1420"/>
                    </a:moveTo>
                    <a:cubicBezTo>
                      <a:pt x="87" y="1420"/>
                      <a:pt x="164" y="1324"/>
                      <a:pt x="222" y="1149"/>
                    </a:cubicBezTo>
                    <a:cubicBezTo>
                      <a:pt x="281" y="974"/>
                      <a:pt x="352" y="291"/>
                      <a:pt x="353" y="43"/>
                    </a:cubicBezTo>
                    <a:cubicBezTo>
                      <a:pt x="313" y="45"/>
                      <a:pt x="281" y="45"/>
                      <a:pt x="277" y="45"/>
                    </a:cubicBezTo>
                    <a:cubicBezTo>
                      <a:pt x="267" y="45"/>
                      <a:pt x="39" y="44"/>
                      <a:pt x="39" y="6"/>
                    </a:cubicBezTo>
                    <a:cubicBezTo>
                      <a:pt x="39" y="3"/>
                      <a:pt x="41" y="0"/>
                      <a:pt x="45" y="0"/>
                    </a:cubicBezTo>
                    <a:cubicBezTo>
                      <a:pt x="48" y="0"/>
                      <a:pt x="50" y="3"/>
                      <a:pt x="50" y="6"/>
                    </a:cubicBezTo>
                    <a:cubicBezTo>
                      <a:pt x="54" y="16"/>
                      <a:pt x="133" y="33"/>
                      <a:pt x="277" y="33"/>
                    </a:cubicBezTo>
                    <a:cubicBezTo>
                      <a:pt x="421" y="33"/>
                      <a:pt x="500" y="16"/>
                      <a:pt x="504" y="6"/>
                    </a:cubicBezTo>
                    <a:cubicBezTo>
                      <a:pt x="504" y="3"/>
                      <a:pt x="506" y="1"/>
                      <a:pt x="509" y="1"/>
                    </a:cubicBezTo>
                    <a:cubicBezTo>
                      <a:pt x="513" y="1"/>
                      <a:pt x="515" y="3"/>
                      <a:pt x="515" y="6"/>
                    </a:cubicBezTo>
                    <a:cubicBezTo>
                      <a:pt x="515" y="29"/>
                      <a:pt x="432" y="38"/>
                      <a:pt x="364" y="42"/>
                    </a:cubicBezTo>
                    <a:cubicBezTo>
                      <a:pt x="364" y="292"/>
                      <a:pt x="292" y="976"/>
                      <a:pt x="233" y="1153"/>
                    </a:cubicBezTo>
                    <a:cubicBezTo>
                      <a:pt x="173" y="1332"/>
                      <a:pt x="92" y="1431"/>
                      <a:pt x="5" y="1431"/>
                    </a:cubicBezTo>
                    <a:cubicBezTo>
                      <a:pt x="2" y="1431"/>
                      <a:pt x="0" y="1428"/>
                      <a:pt x="0" y="1425"/>
                    </a:cubicBezTo>
                    <a:cubicBezTo>
                      <a:pt x="0" y="1422"/>
                      <a:pt x="2" y="1420"/>
                      <a:pt x="5" y="142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Tree>
    <p:extLst>
      <p:ext uri="{BB962C8B-B14F-4D97-AF65-F5344CB8AC3E}">
        <p14:creationId xmlns:p14="http://schemas.microsoft.com/office/powerpoint/2010/main" val="15499800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1000"/>
                            </p:stCondLst>
                            <p:childTnLst>
                              <p:par>
                                <p:cTn id="9" presetID="42" presetClass="entr" presetSubtype="0" fill="hold" nodeType="afterEffect">
                                  <p:stCondLst>
                                    <p:cond delay="500"/>
                                  </p:stCondLst>
                                  <p:childTnLst>
                                    <p:set>
                                      <p:cBhvr>
                                        <p:cTn id="10" dur="1" fill="hold">
                                          <p:stCondLst>
                                            <p:cond delay="0"/>
                                          </p:stCondLst>
                                        </p:cTn>
                                        <p:tgtEl>
                                          <p:spTgt spid="64"/>
                                        </p:tgtEl>
                                        <p:attrNameLst>
                                          <p:attrName>style.visibility</p:attrName>
                                        </p:attrNameLst>
                                      </p:cBhvr>
                                      <p:to>
                                        <p:strVal val="visible"/>
                                      </p:to>
                                    </p:set>
                                    <p:animEffect transition="in" filter="fade">
                                      <p:cBhvr>
                                        <p:cTn id="11" dur="1000"/>
                                        <p:tgtEl>
                                          <p:spTgt spid="64"/>
                                        </p:tgtEl>
                                      </p:cBhvr>
                                    </p:animEffect>
                                    <p:anim calcmode="lin" valueType="num">
                                      <p:cBhvr>
                                        <p:cTn id="12" dur="1000" fill="hold"/>
                                        <p:tgtEl>
                                          <p:spTgt spid="64"/>
                                        </p:tgtEl>
                                        <p:attrNameLst>
                                          <p:attrName>ppt_x</p:attrName>
                                        </p:attrNameLst>
                                      </p:cBhvr>
                                      <p:tavLst>
                                        <p:tav tm="0">
                                          <p:val>
                                            <p:strVal val="#ppt_x"/>
                                          </p:val>
                                        </p:tav>
                                        <p:tav tm="100000">
                                          <p:val>
                                            <p:strVal val="#ppt_x"/>
                                          </p:val>
                                        </p:tav>
                                      </p:tavLst>
                                    </p:anim>
                                    <p:anim calcmode="lin" valueType="num">
                                      <p:cBhvr>
                                        <p:cTn id="13" dur="1000" fill="hold"/>
                                        <p:tgtEl>
                                          <p:spTgt spid="64"/>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00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1000"/>
                                        <p:tgtEl>
                                          <p:spTgt spid="63"/>
                                        </p:tgtEl>
                                      </p:cBhvr>
                                    </p:animEffect>
                                    <p:anim calcmode="lin" valueType="num">
                                      <p:cBhvr>
                                        <p:cTn id="17" dur="1000" fill="hold"/>
                                        <p:tgtEl>
                                          <p:spTgt spid="63"/>
                                        </p:tgtEl>
                                        <p:attrNameLst>
                                          <p:attrName>ppt_x</p:attrName>
                                        </p:attrNameLst>
                                      </p:cBhvr>
                                      <p:tavLst>
                                        <p:tav tm="0">
                                          <p:val>
                                            <p:strVal val="#ppt_x"/>
                                          </p:val>
                                        </p:tav>
                                        <p:tav tm="100000">
                                          <p:val>
                                            <p:strVal val="#ppt_x"/>
                                          </p:val>
                                        </p:tav>
                                      </p:tavLst>
                                    </p:anim>
                                    <p:anim calcmode="lin" valueType="num">
                                      <p:cBhvr>
                                        <p:cTn id="18" dur="1000" fill="hold"/>
                                        <p:tgtEl>
                                          <p:spTgt spid="63"/>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5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200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nvSpPr>
        <p:spPr bwMode="auto">
          <a:xfrm>
            <a:off x="5515" y="1859552"/>
            <a:ext cx="4628273" cy="41387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16" tIns="107455" rIns="134316" bIns="107455" numCol="1" spcCol="0" rtlCol="0" fromWordArt="0" anchor="t" anchorCtr="0" forceAA="0" compatLnSpc="1">
            <a:prstTxWarp prst="textNoShape">
              <a:avLst/>
            </a:prstTxWarp>
            <a:noAutofit/>
          </a:bodyPr>
          <a:lstStyle/>
          <a:p>
            <a:pPr algn="ctr" defTabSz="684876">
              <a:lnSpc>
                <a:spcPct val="90000"/>
              </a:lnSpc>
            </a:pPr>
            <a:endParaRPr lang="en-US" sz="1762"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127522" y="4114800"/>
            <a:ext cx="4079650" cy="2209349"/>
          </a:xfrm>
          <a:prstGeom prst="rect">
            <a:avLst/>
          </a:prstGeom>
          <a:noFill/>
        </p:spPr>
        <p:txBody>
          <a:bodyPr wrap="square" lIns="134316" tIns="107455" rIns="134316" bIns="107455" rtlCol="0">
            <a:spAutoFit/>
          </a:bodyPr>
          <a:lstStyle/>
          <a:p>
            <a:pPr defTabSz="684942">
              <a:lnSpc>
                <a:spcPct val="90000"/>
              </a:lnSpc>
              <a:spcAft>
                <a:spcPts val="441"/>
              </a:spcAft>
            </a:pPr>
            <a:r>
              <a:rPr lang="en-US" sz="4400" u="sng" dirty="0">
                <a:solidFill>
                  <a:schemeClr val="tx1">
                    <a:lumMod val="50000"/>
                    <a:lumOff val="50000"/>
                  </a:schemeClr>
                </a:solidFill>
                <a:latin typeface="Segoe UI Light"/>
              </a:rPr>
              <a:t>aka.ms/</a:t>
            </a:r>
            <a:r>
              <a:rPr lang="en-US" sz="4400" u="sng" dirty="0" err="1">
                <a:solidFill>
                  <a:schemeClr val="tx1">
                    <a:lumMod val="50000"/>
                    <a:lumOff val="50000"/>
                  </a:schemeClr>
                </a:solidFill>
                <a:latin typeface="Segoe UI Light"/>
              </a:rPr>
              <a:t>OfficeDevPnP</a:t>
            </a:r>
            <a:endParaRPr lang="en-US" sz="4400" u="sng" dirty="0">
              <a:solidFill>
                <a:schemeClr val="tx1">
                  <a:lumMod val="50000"/>
                  <a:lumOff val="50000"/>
                </a:schemeClr>
              </a:solidFill>
              <a:latin typeface="Segoe UI Light"/>
            </a:endParaRPr>
          </a:p>
          <a:p>
            <a:pPr defTabSz="684942">
              <a:lnSpc>
                <a:spcPct val="90000"/>
              </a:lnSpc>
              <a:spcAft>
                <a:spcPts val="441"/>
              </a:spcAft>
            </a:pPr>
            <a:endParaRPr lang="en-US" sz="3200" u="sng" dirty="0">
              <a:solidFill>
                <a:schemeClr val="tx1">
                  <a:lumMod val="50000"/>
                  <a:lumOff val="50000"/>
                </a:schemeClr>
              </a:solidFill>
              <a:latin typeface="Segoe UI Light"/>
            </a:endParaRPr>
          </a:p>
          <a:p>
            <a:pPr defTabSz="684942">
              <a:lnSpc>
                <a:spcPct val="90000"/>
              </a:lnSpc>
              <a:spcAft>
                <a:spcPts val="441"/>
              </a:spcAft>
            </a:pPr>
            <a:r>
              <a:rPr lang="en-US" sz="2800" u="sng" dirty="0">
                <a:solidFill>
                  <a:schemeClr val="tx1">
                    <a:lumMod val="50000"/>
                    <a:lumOff val="50000"/>
                  </a:schemeClr>
                </a:solidFill>
                <a:latin typeface="Segoe UI Light"/>
              </a:rPr>
              <a:t>aka.ms/</a:t>
            </a:r>
            <a:r>
              <a:rPr lang="en-US" sz="2800" u="sng" dirty="0" err="1">
                <a:solidFill>
                  <a:schemeClr val="tx1">
                    <a:lumMod val="50000"/>
                    <a:lumOff val="50000"/>
                  </a:schemeClr>
                </a:solidFill>
                <a:latin typeface="Segoe UI Light"/>
              </a:rPr>
              <a:t>OfficeDevPnPYammer</a:t>
            </a:r>
            <a:endParaRPr lang="en-US" sz="2800" u="sng" dirty="0">
              <a:solidFill>
                <a:schemeClr val="tx1">
                  <a:lumMod val="50000"/>
                  <a:lumOff val="50000"/>
                </a:schemeClr>
              </a:solidFill>
              <a:latin typeface="Segoe UI Light"/>
            </a:endParaRPr>
          </a:p>
          <a:p>
            <a:pPr defTabSz="684942">
              <a:lnSpc>
                <a:spcPct val="90000"/>
              </a:lnSpc>
              <a:spcAft>
                <a:spcPts val="441"/>
              </a:spcAft>
            </a:pPr>
            <a:r>
              <a:rPr lang="en-US" sz="2800" u="sng" dirty="0">
                <a:solidFill>
                  <a:schemeClr val="tx1">
                    <a:lumMod val="50000"/>
                    <a:lumOff val="50000"/>
                  </a:schemeClr>
                </a:solidFill>
                <a:latin typeface="Segoe UI Light"/>
              </a:rPr>
              <a:t>aka.ms/</a:t>
            </a:r>
            <a:r>
              <a:rPr lang="en-US" sz="2800" u="sng" dirty="0" err="1">
                <a:solidFill>
                  <a:schemeClr val="tx1">
                    <a:lumMod val="50000"/>
                    <a:lumOff val="50000"/>
                  </a:schemeClr>
                </a:solidFill>
                <a:latin typeface="Segoe UI Light"/>
              </a:rPr>
              <a:t>OfficeDevPnPMSDN</a:t>
            </a:r>
            <a:endParaRPr lang="en-US" sz="2800" u="sng" dirty="0">
              <a:solidFill>
                <a:schemeClr val="tx1">
                  <a:lumMod val="50000"/>
                  <a:lumOff val="50000"/>
                </a:schemeClr>
              </a:solidFill>
              <a:latin typeface="Segoe UI Light"/>
            </a:endParaRPr>
          </a:p>
          <a:p>
            <a:pPr defTabSz="684942">
              <a:lnSpc>
                <a:spcPct val="90000"/>
              </a:lnSpc>
              <a:spcAft>
                <a:spcPts val="441"/>
              </a:spcAft>
            </a:pPr>
            <a:r>
              <a:rPr lang="en-US" sz="2800" u="sng" dirty="0">
                <a:solidFill>
                  <a:schemeClr val="tx1">
                    <a:lumMod val="50000"/>
                    <a:lumOff val="50000"/>
                  </a:schemeClr>
                </a:solidFill>
                <a:latin typeface="Segoe UI Light"/>
              </a:rPr>
              <a:t>aka.ms/</a:t>
            </a:r>
            <a:r>
              <a:rPr lang="en-US" sz="2800" u="sng" dirty="0" err="1">
                <a:solidFill>
                  <a:schemeClr val="tx1">
                    <a:lumMod val="50000"/>
                    <a:lumOff val="50000"/>
                  </a:schemeClr>
                </a:solidFill>
                <a:latin typeface="Segoe UI Light"/>
              </a:rPr>
              <a:t>OfficeDevPnPVideos</a:t>
            </a:r>
            <a:endParaRPr lang="en-US" sz="2800" u="sng" dirty="0">
              <a:solidFill>
                <a:schemeClr val="tx1">
                  <a:lumMod val="50000"/>
                  <a:lumOff val="50000"/>
                </a:schemeClr>
              </a:solidFill>
              <a:latin typeface="Segoe UI Light"/>
            </a:endParaRPr>
          </a:p>
          <a:p>
            <a:pPr defTabSz="684942">
              <a:lnSpc>
                <a:spcPct val="90000"/>
              </a:lnSpc>
              <a:spcAft>
                <a:spcPts val="441"/>
              </a:spcAft>
            </a:pPr>
            <a:r>
              <a:rPr lang="en-US" sz="2800" u="sng" dirty="0">
                <a:solidFill>
                  <a:schemeClr val="tx1">
                    <a:lumMod val="50000"/>
                    <a:lumOff val="50000"/>
                  </a:schemeClr>
                </a:solidFill>
                <a:latin typeface="Segoe UI Light"/>
              </a:rPr>
              <a:t>aka.ms/</a:t>
            </a:r>
            <a:r>
              <a:rPr lang="en-US" sz="2800" u="sng" dirty="0" err="1">
                <a:solidFill>
                  <a:schemeClr val="tx1">
                    <a:lumMod val="50000"/>
                    <a:lumOff val="50000"/>
                  </a:schemeClr>
                </a:solidFill>
                <a:latin typeface="Segoe UI Light"/>
              </a:rPr>
              <a:t>OfficeDevPnPTraining</a:t>
            </a:r>
            <a:endParaRPr lang="en-US" sz="3600" u="sng" dirty="0">
              <a:solidFill>
                <a:schemeClr val="tx1">
                  <a:lumMod val="50000"/>
                  <a:lumOff val="50000"/>
                </a:schemeClr>
              </a:solidFill>
              <a:latin typeface="Segoe UI Light"/>
            </a:endParaRPr>
          </a:p>
        </p:txBody>
      </p:sp>
      <p:pic>
        <p:nvPicPr>
          <p:cNvPr id="12" name="Picture 11"/>
          <p:cNvPicPr>
            <a:picLocks noChangeAspect="1"/>
          </p:cNvPicPr>
          <p:nvPr/>
        </p:nvPicPr>
        <p:blipFill>
          <a:blip r:embed="rId3"/>
          <a:stretch>
            <a:fillRect/>
          </a:stretch>
        </p:blipFill>
        <p:spPr>
          <a:xfrm>
            <a:off x="-69798" y="152400"/>
            <a:ext cx="4474290" cy="1981200"/>
          </a:xfrm>
          <a:prstGeom prst="rect">
            <a:avLst/>
          </a:prstGeom>
        </p:spPr>
      </p:pic>
      <p:sp>
        <p:nvSpPr>
          <p:cNvPr id="7" name="TextBox 6"/>
          <p:cNvSpPr txBox="1"/>
          <p:nvPr/>
        </p:nvSpPr>
        <p:spPr>
          <a:xfrm>
            <a:off x="96146" y="2667000"/>
            <a:ext cx="4051110" cy="707886"/>
          </a:xfrm>
          <a:prstGeom prst="rect">
            <a:avLst/>
          </a:prstGeom>
          <a:noFill/>
        </p:spPr>
        <p:txBody>
          <a:bodyPr wrap="none" rtlCol="0">
            <a:spAutoFit/>
          </a:bodyPr>
          <a:lstStyle/>
          <a:p>
            <a:pPr algn="ctr"/>
            <a:r>
              <a:rPr lang="en-US" sz="6000" dirty="0" smtClean="0">
                <a:solidFill>
                  <a:srgbClr val="DC3C00"/>
                </a:solidFill>
                <a:latin typeface="Segoe UI Light" panose="020B0502040204020203" pitchFamily="34" charset="0"/>
                <a:cs typeface="Segoe UI Light" panose="020B0502040204020203" pitchFamily="34" charset="0"/>
              </a:rPr>
              <a:t>“Sharing is caring”</a:t>
            </a:r>
            <a:endParaRPr lang="en-GB" sz="6000" dirty="0">
              <a:solidFill>
                <a:srgbClr val="DC3C00"/>
              </a:solidFill>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4"/>
          <a:stretch>
            <a:fillRect/>
          </a:stretch>
        </p:blipFill>
        <p:spPr>
          <a:xfrm>
            <a:off x="4244173" y="0"/>
            <a:ext cx="4899827" cy="11767569"/>
          </a:xfrm>
          <a:prstGeom prst="rect">
            <a:avLst/>
          </a:prstGeom>
        </p:spPr>
      </p:pic>
    </p:spTree>
    <p:extLst>
      <p:ext uri="{BB962C8B-B14F-4D97-AF65-F5344CB8AC3E}">
        <p14:creationId xmlns:p14="http://schemas.microsoft.com/office/powerpoint/2010/main" val="124721486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nvSpPr>
        <p:spPr bwMode="auto">
          <a:xfrm>
            <a:off x="5515" y="1859552"/>
            <a:ext cx="4628273" cy="41387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16" tIns="107455" rIns="134316" bIns="107455" numCol="1" spcCol="0" rtlCol="0" fromWordArt="0" anchor="t" anchorCtr="0" forceAA="0" compatLnSpc="1">
            <a:prstTxWarp prst="textNoShape">
              <a:avLst/>
            </a:prstTxWarp>
            <a:noAutofit/>
          </a:bodyPr>
          <a:lstStyle/>
          <a:p>
            <a:pPr algn="ctr" defTabSz="684876">
              <a:lnSpc>
                <a:spcPct val="90000"/>
              </a:lnSpc>
            </a:pPr>
            <a:endParaRPr lang="en-US" sz="1762"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127522" y="4114800"/>
            <a:ext cx="4079650" cy="2209349"/>
          </a:xfrm>
          <a:prstGeom prst="rect">
            <a:avLst/>
          </a:prstGeom>
          <a:noFill/>
        </p:spPr>
        <p:txBody>
          <a:bodyPr wrap="square" lIns="134316" tIns="107455" rIns="134316" bIns="107455" rtlCol="0">
            <a:spAutoFit/>
          </a:bodyPr>
          <a:lstStyle/>
          <a:p>
            <a:pPr defTabSz="684942">
              <a:lnSpc>
                <a:spcPct val="90000"/>
              </a:lnSpc>
              <a:spcAft>
                <a:spcPts val="441"/>
              </a:spcAft>
            </a:pPr>
            <a:r>
              <a:rPr lang="en-US" sz="4400" u="sng" dirty="0">
                <a:solidFill>
                  <a:schemeClr val="tx1">
                    <a:lumMod val="50000"/>
                    <a:lumOff val="50000"/>
                  </a:schemeClr>
                </a:solidFill>
                <a:latin typeface="Segoe UI Light"/>
              </a:rPr>
              <a:t>aka.ms/</a:t>
            </a:r>
            <a:r>
              <a:rPr lang="en-US" sz="4400" u="sng" dirty="0" err="1">
                <a:solidFill>
                  <a:schemeClr val="tx1">
                    <a:lumMod val="50000"/>
                    <a:lumOff val="50000"/>
                  </a:schemeClr>
                </a:solidFill>
                <a:latin typeface="Segoe UI Light"/>
              </a:rPr>
              <a:t>OfficeDevPnP</a:t>
            </a:r>
            <a:endParaRPr lang="en-US" sz="4400" u="sng" dirty="0">
              <a:solidFill>
                <a:schemeClr val="tx1">
                  <a:lumMod val="50000"/>
                  <a:lumOff val="50000"/>
                </a:schemeClr>
              </a:solidFill>
              <a:latin typeface="Segoe UI Light"/>
            </a:endParaRPr>
          </a:p>
          <a:p>
            <a:pPr defTabSz="684942">
              <a:lnSpc>
                <a:spcPct val="90000"/>
              </a:lnSpc>
              <a:spcAft>
                <a:spcPts val="441"/>
              </a:spcAft>
            </a:pPr>
            <a:endParaRPr lang="en-US" sz="3200" u="sng" dirty="0">
              <a:solidFill>
                <a:schemeClr val="tx1">
                  <a:lumMod val="50000"/>
                  <a:lumOff val="50000"/>
                </a:schemeClr>
              </a:solidFill>
              <a:latin typeface="Segoe UI Light"/>
            </a:endParaRPr>
          </a:p>
          <a:p>
            <a:pPr defTabSz="684942">
              <a:lnSpc>
                <a:spcPct val="90000"/>
              </a:lnSpc>
              <a:spcAft>
                <a:spcPts val="441"/>
              </a:spcAft>
            </a:pPr>
            <a:r>
              <a:rPr lang="en-US" sz="2800" u="sng" dirty="0">
                <a:solidFill>
                  <a:schemeClr val="tx1">
                    <a:lumMod val="50000"/>
                    <a:lumOff val="50000"/>
                  </a:schemeClr>
                </a:solidFill>
                <a:latin typeface="Segoe UI Light"/>
              </a:rPr>
              <a:t>aka.ms/</a:t>
            </a:r>
            <a:r>
              <a:rPr lang="en-US" sz="2800" u="sng" dirty="0" err="1">
                <a:solidFill>
                  <a:schemeClr val="tx1">
                    <a:lumMod val="50000"/>
                    <a:lumOff val="50000"/>
                  </a:schemeClr>
                </a:solidFill>
                <a:latin typeface="Segoe UI Light"/>
              </a:rPr>
              <a:t>OfficeDevPnPYammer</a:t>
            </a:r>
            <a:endParaRPr lang="en-US" sz="2800" u="sng" dirty="0">
              <a:solidFill>
                <a:schemeClr val="tx1">
                  <a:lumMod val="50000"/>
                  <a:lumOff val="50000"/>
                </a:schemeClr>
              </a:solidFill>
              <a:latin typeface="Segoe UI Light"/>
            </a:endParaRPr>
          </a:p>
          <a:p>
            <a:pPr defTabSz="684942">
              <a:lnSpc>
                <a:spcPct val="90000"/>
              </a:lnSpc>
              <a:spcAft>
                <a:spcPts val="441"/>
              </a:spcAft>
            </a:pPr>
            <a:r>
              <a:rPr lang="en-US" sz="2800" u="sng" dirty="0">
                <a:solidFill>
                  <a:schemeClr val="tx1">
                    <a:lumMod val="50000"/>
                    <a:lumOff val="50000"/>
                  </a:schemeClr>
                </a:solidFill>
                <a:latin typeface="Segoe UI Light"/>
              </a:rPr>
              <a:t>aka.ms/</a:t>
            </a:r>
            <a:r>
              <a:rPr lang="en-US" sz="2800" u="sng" dirty="0" err="1">
                <a:solidFill>
                  <a:schemeClr val="tx1">
                    <a:lumMod val="50000"/>
                    <a:lumOff val="50000"/>
                  </a:schemeClr>
                </a:solidFill>
                <a:latin typeface="Segoe UI Light"/>
              </a:rPr>
              <a:t>OfficeDevPnPMSDN</a:t>
            </a:r>
            <a:endParaRPr lang="en-US" sz="2800" u="sng" dirty="0">
              <a:solidFill>
                <a:schemeClr val="tx1">
                  <a:lumMod val="50000"/>
                  <a:lumOff val="50000"/>
                </a:schemeClr>
              </a:solidFill>
              <a:latin typeface="Segoe UI Light"/>
            </a:endParaRPr>
          </a:p>
          <a:p>
            <a:pPr defTabSz="684942">
              <a:lnSpc>
                <a:spcPct val="90000"/>
              </a:lnSpc>
              <a:spcAft>
                <a:spcPts val="441"/>
              </a:spcAft>
            </a:pPr>
            <a:r>
              <a:rPr lang="en-US" sz="2800" u="sng" dirty="0">
                <a:solidFill>
                  <a:schemeClr val="tx1">
                    <a:lumMod val="50000"/>
                    <a:lumOff val="50000"/>
                  </a:schemeClr>
                </a:solidFill>
                <a:latin typeface="Segoe UI Light"/>
              </a:rPr>
              <a:t>aka.ms/</a:t>
            </a:r>
            <a:r>
              <a:rPr lang="en-US" sz="2800" u="sng" dirty="0" err="1">
                <a:solidFill>
                  <a:schemeClr val="tx1">
                    <a:lumMod val="50000"/>
                    <a:lumOff val="50000"/>
                  </a:schemeClr>
                </a:solidFill>
                <a:latin typeface="Segoe UI Light"/>
              </a:rPr>
              <a:t>OfficeDevPnPVideos</a:t>
            </a:r>
            <a:endParaRPr lang="en-US" sz="2800" u="sng" dirty="0">
              <a:solidFill>
                <a:schemeClr val="tx1">
                  <a:lumMod val="50000"/>
                  <a:lumOff val="50000"/>
                </a:schemeClr>
              </a:solidFill>
              <a:latin typeface="Segoe UI Light"/>
            </a:endParaRPr>
          </a:p>
          <a:p>
            <a:pPr defTabSz="684942">
              <a:lnSpc>
                <a:spcPct val="90000"/>
              </a:lnSpc>
              <a:spcAft>
                <a:spcPts val="441"/>
              </a:spcAft>
            </a:pPr>
            <a:r>
              <a:rPr lang="en-US" sz="2800" u="sng" dirty="0">
                <a:solidFill>
                  <a:schemeClr val="tx1">
                    <a:lumMod val="50000"/>
                    <a:lumOff val="50000"/>
                  </a:schemeClr>
                </a:solidFill>
                <a:latin typeface="Segoe UI Light"/>
              </a:rPr>
              <a:t>aka.ms/</a:t>
            </a:r>
            <a:r>
              <a:rPr lang="en-US" sz="2800" u="sng" dirty="0" err="1">
                <a:solidFill>
                  <a:schemeClr val="tx1">
                    <a:lumMod val="50000"/>
                    <a:lumOff val="50000"/>
                  </a:schemeClr>
                </a:solidFill>
                <a:latin typeface="Segoe UI Light"/>
              </a:rPr>
              <a:t>OfficeDevPnPTraining</a:t>
            </a:r>
            <a:endParaRPr lang="en-US" sz="3600" u="sng" dirty="0">
              <a:solidFill>
                <a:schemeClr val="tx1">
                  <a:lumMod val="50000"/>
                  <a:lumOff val="50000"/>
                </a:schemeClr>
              </a:solidFill>
              <a:latin typeface="Segoe UI Light"/>
            </a:endParaRPr>
          </a:p>
        </p:txBody>
      </p:sp>
      <p:pic>
        <p:nvPicPr>
          <p:cNvPr id="12" name="Picture 11"/>
          <p:cNvPicPr>
            <a:picLocks noChangeAspect="1"/>
          </p:cNvPicPr>
          <p:nvPr/>
        </p:nvPicPr>
        <p:blipFill>
          <a:blip r:embed="rId3"/>
          <a:stretch>
            <a:fillRect/>
          </a:stretch>
        </p:blipFill>
        <p:spPr>
          <a:xfrm>
            <a:off x="-69798" y="152400"/>
            <a:ext cx="4474290" cy="1981200"/>
          </a:xfrm>
          <a:prstGeom prst="rect">
            <a:avLst/>
          </a:prstGeom>
        </p:spPr>
      </p:pic>
      <p:sp>
        <p:nvSpPr>
          <p:cNvPr id="7" name="TextBox 6"/>
          <p:cNvSpPr txBox="1"/>
          <p:nvPr/>
        </p:nvSpPr>
        <p:spPr>
          <a:xfrm>
            <a:off x="96146" y="2667000"/>
            <a:ext cx="4051110" cy="707886"/>
          </a:xfrm>
          <a:prstGeom prst="rect">
            <a:avLst/>
          </a:prstGeom>
          <a:noFill/>
        </p:spPr>
        <p:txBody>
          <a:bodyPr wrap="none" rtlCol="0">
            <a:spAutoFit/>
          </a:bodyPr>
          <a:lstStyle/>
          <a:p>
            <a:pPr algn="ctr"/>
            <a:r>
              <a:rPr lang="en-US" sz="6000" dirty="0" smtClean="0">
                <a:solidFill>
                  <a:srgbClr val="DC3C00"/>
                </a:solidFill>
                <a:latin typeface="Segoe UI Light" panose="020B0502040204020203" pitchFamily="34" charset="0"/>
                <a:cs typeface="Segoe UI Light" panose="020B0502040204020203" pitchFamily="34" charset="0"/>
              </a:rPr>
              <a:t>“Sharing is caring”</a:t>
            </a:r>
            <a:endParaRPr lang="en-GB" sz="6000" dirty="0">
              <a:solidFill>
                <a:srgbClr val="DC3C00"/>
              </a:solidFill>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4"/>
          <a:stretch>
            <a:fillRect/>
          </a:stretch>
        </p:blipFill>
        <p:spPr>
          <a:xfrm>
            <a:off x="4244173" y="0"/>
            <a:ext cx="4899827" cy="11767569"/>
          </a:xfrm>
          <a:prstGeom prst="rect">
            <a:avLst/>
          </a:prstGeom>
        </p:spPr>
      </p:pic>
    </p:spTree>
    <p:extLst>
      <p:ext uri="{BB962C8B-B14F-4D97-AF65-F5344CB8AC3E}">
        <p14:creationId xmlns:p14="http://schemas.microsoft.com/office/powerpoint/2010/main" val="184675754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4"/>
          <p:cNvSpPr>
            <a:spLocks noGrp="1"/>
          </p:cNvSpPr>
          <p:nvPr>
            <p:ph type="ctrTitle"/>
          </p:nvPr>
        </p:nvSpPr>
        <p:spPr/>
        <p:txBody>
          <a:bodyPr/>
          <a:lstStyle/>
          <a:p>
            <a:r>
              <a:rPr lang="en-US" altLang="en-US" dirty="0" smtClean="0"/>
              <a:t>Thank you for attending!</a:t>
            </a:r>
            <a:br>
              <a:rPr lang="en-US" altLang="en-US" dirty="0" smtClean="0"/>
            </a:br>
            <a:endParaRPr lang="en-US" altLang="en-US" i="1" u="sng" dirty="0" smtClean="0"/>
          </a:p>
        </p:txBody>
      </p:sp>
      <p:sp>
        <p:nvSpPr>
          <p:cNvPr id="17411" name="Subtitle 5"/>
          <p:cNvSpPr>
            <a:spLocks noGrp="1"/>
          </p:cNvSpPr>
          <p:nvPr>
            <p:ph type="subTitle" idx="1"/>
          </p:nvPr>
        </p:nvSpPr>
        <p:spPr>
          <a:xfrm>
            <a:off x="3352800" y="4419600"/>
            <a:ext cx="5257800" cy="1295400"/>
          </a:xfrm>
        </p:spPr>
        <p:txBody>
          <a:bodyPr/>
          <a:lstStyle/>
          <a:p>
            <a:pPr>
              <a:buFont typeface="Wingdings 3" panose="05040102010807070707" pitchFamily="18" charset="2"/>
              <a:buNone/>
            </a:pPr>
            <a:r>
              <a:rPr lang="en-US" altLang="en-US" dirty="0" smtClean="0"/>
              <a:t>Vesa Juvonen,</a:t>
            </a:r>
          </a:p>
          <a:p>
            <a:pPr>
              <a:buFont typeface="Wingdings 3" panose="05040102010807070707" pitchFamily="18" charset="2"/>
              <a:buNone/>
            </a:pPr>
            <a:r>
              <a:rPr lang="en-US" altLang="en-US" dirty="0" smtClean="0"/>
              <a:t>Microsoft</a:t>
            </a:r>
            <a:endParaRPr lang="en-US" altLang="en-US" dirty="0" smtClean="0"/>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Agenda</a:t>
            </a:r>
            <a:endParaRPr lang="en-US" dirty="0"/>
          </a:p>
        </p:txBody>
      </p:sp>
      <p:sp>
        <p:nvSpPr>
          <p:cNvPr id="23" name="Rectangle 22"/>
          <p:cNvSpPr/>
          <p:nvPr/>
        </p:nvSpPr>
        <p:spPr bwMode="auto">
          <a:xfrm>
            <a:off x="0" y="2362200"/>
            <a:ext cx="9144000" cy="1620422"/>
          </a:xfrm>
          <a:prstGeom prst="rect">
            <a:avLst/>
          </a:prstGeom>
          <a:solidFill>
            <a:srgbClr val="00AE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521" tIns="40521" rIns="40521" bIns="40521" numCol="1" spcCol="0" rtlCol="0" fromWordArt="0" anchor="b" anchorCtr="0" forceAA="0" compatLnSpc="1">
            <a:prstTxWarp prst="textNoShape">
              <a:avLst/>
            </a:prstTxWarp>
            <a:noAutofit/>
          </a:bodyPr>
          <a:lstStyle/>
          <a:p>
            <a:endParaRPr lang="en-US" sz="1500" dirty="0"/>
          </a:p>
        </p:txBody>
      </p:sp>
      <p:grpSp>
        <p:nvGrpSpPr>
          <p:cNvPr id="63" name="Group 62"/>
          <p:cNvGrpSpPr/>
          <p:nvPr/>
        </p:nvGrpSpPr>
        <p:grpSpPr>
          <a:xfrm>
            <a:off x="3200400" y="2582930"/>
            <a:ext cx="1711984" cy="1290651"/>
            <a:chOff x="3053756" y="2541125"/>
            <a:chExt cx="1711984" cy="1290651"/>
          </a:xfrm>
        </p:grpSpPr>
        <p:sp>
          <p:nvSpPr>
            <p:cNvPr id="18" name="TextBox 17"/>
            <p:cNvSpPr txBox="1"/>
            <p:nvPr/>
          </p:nvSpPr>
          <p:spPr>
            <a:xfrm>
              <a:off x="3495411" y="3400889"/>
              <a:ext cx="1270329" cy="430887"/>
            </a:xfrm>
            <a:prstGeom prst="rect">
              <a:avLst/>
            </a:prstGeom>
            <a:noFill/>
          </p:spPr>
          <p:txBody>
            <a:bodyPr wrap="square" lIns="0" tIns="0" rIns="0" bIns="0" rtlCol="0">
              <a:spAutoFit/>
            </a:bodyPr>
            <a:lstStyle/>
            <a:p>
              <a:pPr algn="ctr"/>
              <a:r>
                <a:rPr lang="en-US" sz="1400" spc="-53" baseline="0" dirty="0" smtClean="0">
                  <a:solidFill>
                    <a:schemeClr val="bg1"/>
                  </a:solidFill>
                  <a:latin typeface="Segoe UI" panose="020B0502040204020203" pitchFamily="34" charset="0"/>
                  <a:cs typeface="Segoe UI" panose="020B0502040204020203" pitchFamily="34" charset="0"/>
                </a:rPr>
                <a:t>Guidance for the transformation</a:t>
              </a:r>
              <a:endParaRPr lang="en-US" sz="1400" spc="-53" dirty="0">
                <a:solidFill>
                  <a:schemeClr val="bg1"/>
                </a:solidFill>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3"/>
            <a:stretch>
              <a:fillRect/>
            </a:stretch>
          </p:blipFill>
          <p:spPr>
            <a:xfrm>
              <a:off x="3053756" y="2541125"/>
              <a:ext cx="979218" cy="994283"/>
            </a:xfrm>
            <a:prstGeom prst="rect">
              <a:avLst/>
            </a:prstGeom>
          </p:spPr>
        </p:pic>
      </p:grpSp>
      <p:grpSp>
        <p:nvGrpSpPr>
          <p:cNvPr id="5" name="Group 4"/>
          <p:cNvGrpSpPr/>
          <p:nvPr/>
        </p:nvGrpSpPr>
        <p:grpSpPr>
          <a:xfrm>
            <a:off x="4572000" y="1828800"/>
            <a:ext cx="2475816" cy="2475816"/>
            <a:chOff x="4343400" y="1828800"/>
            <a:chExt cx="2475816" cy="2475816"/>
          </a:xfrm>
        </p:grpSpPr>
        <p:sp>
          <p:nvSpPr>
            <p:cNvPr id="20" name="TextBox 19"/>
            <p:cNvSpPr txBox="1"/>
            <p:nvPr/>
          </p:nvSpPr>
          <p:spPr>
            <a:xfrm>
              <a:off x="5701158" y="2995197"/>
              <a:ext cx="1080613" cy="646331"/>
            </a:xfrm>
            <a:prstGeom prst="rect">
              <a:avLst/>
            </a:prstGeom>
            <a:noFill/>
          </p:spPr>
          <p:txBody>
            <a:bodyPr wrap="square" lIns="0" tIns="0" rIns="0" bIns="0" rtlCol="0">
              <a:spAutoFit/>
            </a:bodyPr>
            <a:lstStyle/>
            <a:p>
              <a:pPr algn="ctr"/>
              <a:r>
                <a:rPr lang="en-US" sz="1400" spc="-53" baseline="0" dirty="0" smtClean="0">
                  <a:solidFill>
                    <a:schemeClr val="bg1"/>
                  </a:solidFill>
                  <a:latin typeface="Segoe UI" panose="020B0502040204020203" pitchFamily="34" charset="0"/>
                  <a:cs typeface="Segoe UI" panose="020B0502040204020203" pitchFamily="34" charset="0"/>
                </a:rPr>
                <a:t>Transforming typical functionalities</a:t>
              </a:r>
              <a:endParaRPr lang="en-US" sz="1400" spc="-53" dirty="0">
                <a:solidFill>
                  <a:schemeClr val="bg1"/>
                </a:solidFill>
                <a:latin typeface="Segoe UI" panose="020B0502040204020203" pitchFamily="34" charset="0"/>
                <a:cs typeface="Segoe UI" panose="020B0502040204020203" pitchFamily="34" charset="0"/>
              </a:endParaRPr>
            </a:p>
          </p:txBody>
        </p:sp>
        <p:pic>
          <p:nvPicPr>
            <p:cNvPr id="10" name="Picture 9"/>
            <p:cNvPicPr>
              <a:picLocks noChangeAspect="1"/>
            </p:cNvPicPr>
            <p:nvPr/>
          </p:nvPicPr>
          <p:blipFill>
            <a:blip r:embed="rId4"/>
            <a:stretch>
              <a:fillRect/>
            </a:stretch>
          </p:blipFill>
          <p:spPr>
            <a:xfrm>
              <a:off x="4343400" y="1828800"/>
              <a:ext cx="2475816" cy="2475816"/>
            </a:xfrm>
            <a:prstGeom prst="rect">
              <a:avLst/>
            </a:prstGeom>
          </p:spPr>
        </p:pic>
      </p:grpSp>
      <p:grpSp>
        <p:nvGrpSpPr>
          <p:cNvPr id="6" name="Group 5"/>
          <p:cNvGrpSpPr/>
          <p:nvPr/>
        </p:nvGrpSpPr>
        <p:grpSpPr>
          <a:xfrm>
            <a:off x="7391698" y="2282106"/>
            <a:ext cx="1432560" cy="1524832"/>
            <a:chOff x="7283257" y="2208968"/>
            <a:chExt cx="1432560" cy="1524832"/>
          </a:xfrm>
        </p:grpSpPr>
        <p:sp>
          <p:nvSpPr>
            <p:cNvPr id="22" name="TextBox 21"/>
            <p:cNvSpPr txBox="1"/>
            <p:nvPr/>
          </p:nvSpPr>
          <p:spPr>
            <a:xfrm>
              <a:off x="7359874" y="3302913"/>
              <a:ext cx="1080613" cy="430887"/>
            </a:xfrm>
            <a:prstGeom prst="rect">
              <a:avLst/>
            </a:prstGeom>
            <a:noFill/>
          </p:spPr>
          <p:txBody>
            <a:bodyPr wrap="square" lIns="0" tIns="0" rIns="0" bIns="0" rtlCol="0">
              <a:spAutoFit/>
            </a:bodyPr>
            <a:lstStyle/>
            <a:p>
              <a:pPr algn="ctr"/>
              <a:r>
                <a:rPr lang="en-US" sz="1400" spc="-53" baseline="0" dirty="0" smtClean="0">
                  <a:solidFill>
                    <a:schemeClr val="bg1"/>
                  </a:solidFill>
                  <a:latin typeface="Segoe UI" panose="020B0502040204020203" pitchFamily="34" charset="0"/>
                  <a:cs typeface="Segoe UI" panose="020B0502040204020203" pitchFamily="34" charset="0"/>
                </a:rPr>
                <a:t>Demos, demos, demos</a:t>
              </a:r>
              <a:endParaRPr lang="en-US" sz="1400" spc="-53" dirty="0">
                <a:solidFill>
                  <a:schemeClr val="bg1"/>
                </a:solidFill>
                <a:latin typeface="Segoe UI" panose="020B0502040204020203" pitchFamily="34" charset="0"/>
                <a:cs typeface="Segoe UI" panose="020B0502040204020203" pitchFamily="34" charset="0"/>
              </a:endParaRPr>
            </a:p>
          </p:txBody>
        </p:sp>
        <p:pic>
          <p:nvPicPr>
            <p:cNvPr id="12" name="Picture 11"/>
            <p:cNvPicPr>
              <a:picLocks noChangeAspect="1"/>
            </p:cNvPicPr>
            <p:nvPr/>
          </p:nvPicPr>
          <p:blipFill>
            <a:blip r:embed="rId5"/>
            <a:stretch>
              <a:fillRect/>
            </a:stretch>
          </p:blipFill>
          <p:spPr>
            <a:xfrm>
              <a:off x="7283257" y="2208968"/>
              <a:ext cx="1432560" cy="1432560"/>
            </a:xfrm>
            <a:prstGeom prst="rect">
              <a:avLst/>
            </a:prstGeom>
          </p:spPr>
        </p:pic>
      </p:grpSp>
      <p:grpSp>
        <p:nvGrpSpPr>
          <p:cNvPr id="64" name="Group 63"/>
          <p:cNvGrpSpPr/>
          <p:nvPr/>
        </p:nvGrpSpPr>
        <p:grpSpPr>
          <a:xfrm>
            <a:off x="486569" y="2057400"/>
            <a:ext cx="2127008" cy="1925222"/>
            <a:chOff x="366177" y="2057400"/>
            <a:chExt cx="2127008" cy="1925222"/>
          </a:xfrm>
        </p:grpSpPr>
        <p:sp>
          <p:nvSpPr>
            <p:cNvPr id="24" name="TextBox 23"/>
            <p:cNvSpPr txBox="1"/>
            <p:nvPr/>
          </p:nvSpPr>
          <p:spPr>
            <a:xfrm>
              <a:off x="1412572" y="2772391"/>
              <a:ext cx="1080613" cy="861774"/>
            </a:xfrm>
            <a:prstGeom prst="rect">
              <a:avLst/>
            </a:prstGeom>
            <a:noFill/>
          </p:spPr>
          <p:txBody>
            <a:bodyPr wrap="square" lIns="0" tIns="0" rIns="0" bIns="0" rtlCol="0">
              <a:spAutoFit/>
            </a:bodyPr>
            <a:lstStyle/>
            <a:p>
              <a:pPr algn="ctr"/>
              <a:r>
                <a:rPr lang="en-US" sz="1400" spc="-53" baseline="0" dirty="0" smtClean="0">
                  <a:solidFill>
                    <a:schemeClr val="bg1"/>
                  </a:solidFill>
                  <a:latin typeface="Segoe UI" panose="020B0502040204020203" pitchFamily="34" charset="0"/>
                  <a:cs typeface="Segoe UI" panose="020B0502040204020203" pitchFamily="34" charset="0"/>
                </a:rPr>
                <a:t>What does the transformation actually  means?</a:t>
              </a:r>
              <a:endParaRPr lang="en-US" sz="1400" spc="-53" dirty="0">
                <a:solidFill>
                  <a:schemeClr val="bg1"/>
                </a:solidFill>
                <a:latin typeface="Segoe UI" panose="020B0502040204020203" pitchFamily="34" charset="0"/>
                <a:cs typeface="Segoe UI" panose="020B0502040204020203" pitchFamily="34" charset="0"/>
              </a:endParaRPr>
            </a:p>
          </p:txBody>
        </p:sp>
        <p:grpSp>
          <p:nvGrpSpPr>
            <p:cNvPr id="62" name="Group 61"/>
            <p:cNvGrpSpPr/>
            <p:nvPr/>
          </p:nvGrpSpPr>
          <p:grpSpPr>
            <a:xfrm>
              <a:off x="366177" y="2057400"/>
              <a:ext cx="1706509" cy="1925222"/>
              <a:chOff x="927100" y="4230688"/>
              <a:chExt cx="1701801" cy="1965325"/>
            </a:xfrm>
          </p:grpSpPr>
          <p:sp>
            <p:nvSpPr>
              <p:cNvPr id="9" name="Freeform 5"/>
              <p:cNvSpPr>
                <a:spLocks/>
              </p:cNvSpPr>
              <p:nvPr/>
            </p:nvSpPr>
            <p:spPr bwMode="auto">
              <a:xfrm>
                <a:off x="1060964" y="4817647"/>
                <a:ext cx="238125" cy="155575"/>
              </a:xfrm>
              <a:custGeom>
                <a:avLst/>
                <a:gdLst>
                  <a:gd name="T0" fmla="*/ 34 w 213"/>
                  <a:gd name="T1" fmla="*/ 62 h 140"/>
                  <a:gd name="T2" fmla="*/ 34 w 213"/>
                  <a:gd name="T3" fmla="*/ 59 h 140"/>
                  <a:gd name="T4" fmla="*/ 92 w 213"/>
                  <a:gd name="T5" fmla="*/ 0 h 140"/>
                  <a:gd name="T6" fmla="*/ 141 w 213"/>
                  <a:gd name="T7" fmla="*/ 27 h 140"/>
                  <a:gd name="T8" fmla="*/ 157 w 213"/>
                  <a:gd name="T9" fmla="*/ 22 h 140"/>
                  <a:gd name="T10" fmla="*/ 176 w 213"/>
                  <a:gd name="T11" fmla="*/ 28 h 140"/>
                  <a:gd name="T12" fmla="*/ 192 w 213"/>
                  <a:gd name="T13" fmla="*/ 55 h 140"/>
                  <a:gd name="T14" fmla="*/ 213 w 213"/>
                  <a:gd name="T15" fmla="*/ 94 h 140"/>
                  <a:gd name="T16" fmla="*/ 172 w 213"/>
                  <a:gd name="T17" fmla="*/ 140 h 140"/>
                  <a:gd name="T18" fmla="*/ 166 w 213"/>
                  <a:gd name="T19" fmla="*/ 140 h 140"/>
                  <a:gd name="T20" fmla="*/ 162 w 213"/>
                  <a:gd name="T21" fmla="*/ 140 h 140"/>
                  <a:gd name="T22" fmla="*/ 66 w 213"/>
                  <a:gd name="T23" fmla="*/ 140 h 140"/>
                  <a:gd name="T24" fmla="*/ 64 w 213"/>
                  <a:gd name="T25" fmla="*/ 140 h 140"/>
                  <a:gd name="T26" fmla="*/ 61 w 213"/>
                  <a:gd name="T27" fmla="*/ 140 h 140"/>
                  <a:gd name="T28" fmla="*/ 54 w 213"/>
                  <a:gd name="T29" fmla="*/ 140 h 140"/>
                  <a:gd name="T30" fmla="*/ 39 w 213"/>
                  <a:gd name="T31" fmla="*/ 140 h 140"/>
                  <a:gd name="T32" fmla="*/ 0 w 213"/>
                  <a:gd name="T33" fmla="*/ 101 h 140"/>
                  <a:gd name="T34" fmla="*/ 34 w 213"/>
                  <a:gd name="T35" fmla="*/ 6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40">
                    <a:moveTo>
                      <a:pt x="34" y="62"/>
                    </a:moveTo>
                    <a:cubicBezTo>
                      <a:pt x="34" y="61"/>
                      <a:pt x="34" y="60"/>
                      <a:pt x="34" y="59"/>
                    </a:cubicBezTo>
                    <a:cubicBezTo>
                      <a:pt x="34" y="27"/>
                      <a:pt x="60" y="0"/>
                      <a:pt x="92" y="0"/>
                    </a:cubicBezTo>
                    <a:cubicBezTo>
                      <a:pt x="113" y="0"/>
                      <a:pt x="131" y="11"/>
                      <a:pt x="141" y="27"/>
                    </a:cubicBezTo>
                    <a:cubicBezTo>
                      <a:pt x="146" y="24"/>
                      <a:pt x="152" y="22"/>
                      <a:pt x="157" y="22"/>
                    </a:cubicBezTo>
                    <a:cubicBezTo>
                      <a:pt x="165" y="22"/>
                      <a:pt x="171" y="24"/>
                      <a:pt x="176" y="28"/>
                    </a:cubicBezTo>
                    <a:cubicBezTo>
                      <a:pt x="185" y="34"/>
                      <a:pt x="191" y="44"/>
                      <a:pt x="192" y="55"/>
                    </a:cubicBezTo>
                    <a:cubicBezTo>
                      <a:pt x="204" y="64"/>
                      <a:pt x="213" y="78"/>
                      <a:pt x="213" y="94"/>
                    </a:cubicBezTo>
                    <a:cubicBezTo>
                      <a:pt x="213" y="118"/>
                      <a:pt x="195" y="137"/>
                      <a:pt x="172" y="140"/>
                    </a:cubicBezTo>
                    <a:cubicBezTo>
                      <a:pt x="170" y="140"/>
                      <a:pt x="168" y="140"/>
                      <a:pt x="166" y="140"/>
                    </a:cubicBezTo>
                    <a:cubicBezTo>
                      <a:pt x="165" y="140"/>
                      <a:pt x="163" y="140"/>
                      <a:pt x="162" y="140"/>
                    </a:cubicBezTo>
                    <a:cubicBezTo>
                      <a:pt x="140" y="140"/>
                      <a:pt x="90" y="140"/>
                      <a:pt x="66" y="140"/>
                    </a:cubicBezTo>
                    <a:cubicBezTo>
                      <a:pt x="65" y="140"/>
                      <a:pt x="64" y="140"/>
                      <a:pt x="64" y="140"/>
                    </a:cubicBezTo>
                    <a:cubicBezTo>
                      <a:pt x="61" y="140"/>
                      <a:pt x="61" y="140"/>
                      <a:pt x="61" y="140"/>
                    </a:cubicBezTo>
                    <a:cubicBezTo>
                      <a:pt x="60" y="140"/>
                      <a:pt x="57" y="140"/>
                      <a:pt x="54" y="140"/>
                    </a:cubicBezTo>
                    <a:cubicBezTo>
                      <a:pt x="39" y="140"/>
                      <a:pt x="39" y="140"/>
                      <a:pt x="39" y="140"/>
                    </a:cubicBezTo>
                    <a:cubicBezTo>
                      <a:pt x="17" y="139"/>
                      <a:pt x="0" y="122"/>
                      <a:pt x="0" y="101"/>
                    </a:cubicBezTo>
                    <a:cubicBezTo>
                      <a:pt x="0" y="81"/>
                      <a:pt x="14" y="64"/>
                      <a:pt x="34" y="6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6"/>
              <p:cNvSpPr>
                <a:spLocks/>
              </p:cNvSpPr>
              <p:nvPr/>
            </p:nvSpPr>
            <p:spPr bwMode="auto">
              <a:xfrm>
                <a:off x="1558925" y="5811838"/>
                <a:ext cx="447675" cy="377825"/>
              </a:xfrm>
              <a:custGeom>
                <a:avLst/>
                <a:gdLst>
                  <a:gd name="T0" fmla="*/ 154 w 282"/>
                  <a:gd name="T1" fmla="*/ 40 h 238"/>
                  <a:gd name="T2" fmla="*/ 154 w 282"/>
                  <a:gd name="T3" fmla="*/ 0 h 238"/>
                  <a:gd name="T4" fmla="*/ 185 w 282"/>
                  <a:gd name="T5" fmla="*/ 0 h 238"/>
                  <a:gd name="T6" fmla="*/ 185 w 282"/>
                  <a:gd name="T7" fmla="*/ 40 h 238"/>
                  <a:gd name="T8" fmla="*/ 196 w 282"/>
                  <a:gd name="T9" fmla="*/ 40 h 238"/>
                  <a:gd name="T10" fmla="*/ 196 w 282"/>
                  <a:gd name="T11" fmla="*/ 0 h 238"/>
                  <a:gd name="T12" fmla="*/ 226 w 282"/>
                  <a:gd name="T13" fmla="*/ 0 h 238"/>
                  <a:gd name="T14" fmla="*/ 226 w 282"/>
                  <a:gd name="T15" fmla="*/ 40 h 238"/>
                  <a:gd name="T16" fmla="*/ 282 w 282"/>
                  <a:gd name="T17" fmla="*/ 40 h 238"/>
                  <a:gd name="T18" fmla="*/ 282 w 282"/>
                  <a:gd name="T19" fmla="*/ 50 h 238"/>
                  <a:gd name="T20" fmla="*/ 268 w 282"/>
                  <a:gd name="T21" fmla="*/ 50 h 238"/>
                  <a:gd name="T22" fmla="*/ 268 w 282"/>
                  <a:gd name="T23" fmla="*/ 238 h 238"/>
                  <a:gd name="T24" fmla="*/ 12 w 282"/>
                  <a:gd name="T25" fmla="*/ 238 h 238"/>
                  <a:gd name="T26" fmla="*/ 12 w 282"/>
                  <a:gd name="T27" fmla="*/ 50 h 238"/>
                  <a:gd name="T28" fmla="*/ 0 w 282"/>
                  <a:gd name="T29" fmla="*/ 50 h 238"/>
                  <a:gd name="T30" fmla="*/ 0 w 282"/>
                  <a:gd name="T31" fmla="*/ 40 h 238"/>
                  <a:gd name="T32" fmla="*/ 154 w 282"/>
                  <a:gd name="T33" fmla="*/ 4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2" h="238">
                    <a:moveTo>
                      <a:pt x="154" y="40"/>
                    </a:moveTo>
                    <a:lnTo>
                      <a:pt x="154" y="0"/>
                    </a:lnTo>
                    <a:lnTo>
                      <a:pt x="185" y="0"/>
                    </a:lnTo>
                    <a:lnTo>
                      <a:pt x="185" y="40"/>
                    </a:lnTo>
                    <a:lnTo>
                      <a:pt x="196" y="40"/>
                    </a:lnTo>
                    <a:lnTo>
                      <a:pt x="196" y="0"/>
                    </a:lnTo>
                    <a:lnTo>
                      <a:pt x="226" y="0"/>
                    </a:lnTo>
                    <a:lnTo>
                      <a:pt x="226" y="40"/>
                    </a:lnTo>
                    <a:lnTo>
                      <a:pt x="282" y="40"/>
                    </a:lnTo>
                    <a:lnTo>
                      <a:pt x="282" y="50"/>
                    </a:lnTo>
                    <a:lnTo>
                      <a:pt x="268" y="50"/>
                    </a:lnTo>
                    <a:lnTo>
                      <a:pt x="268" y="238"/>
                    </a:lnTo>
                    <a:lnTo>
                      <a:pt x="12" y="238"/>
                    </a:lnTo>
                    <a:lnTo>
                      <a:pt x="12" y="50"/>
                    </a:lnTo>
                    <a:lnTo>
                      <a:pt x="0" y="50"/>
                    </a:lnTo>
                    <a:lnTo>
                      <a:pt x="0" y="40"/>
                    </a:lnTo>
                    <a:lnTo>
                      <a:pt x="154"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7"/>
              <p:cNvSpPr>
                <a:spLocks/>
              </p:cNvSpPr>
              <p:nvPr/>
            </p:nvSpPr>
            <p:spPr bwMode="auto">
              <a:xfrm>
                <a:off x="1320800" y="5811838"/>
                <a:ext cx="449263" cy="377825"/>
              </a:xfrm>
              <a:custGeom>
                <a:avLst/>
                <a:gdLst>
                  <a:gd name="T0" fmla="*/ 156 w 283"/>
                  <a:gd name="T1" fmla="*/ 40 h 238"/>
                  <a:gd name="T2" fmla="*/ 156 w 283"/>
                  <a:gd name="T3" fmla="*/ 0 h 238"/>
                  <a:gd name="T4" fmla="*/ 187 w 283"/>
                  <a:gd name="T5" fmla="*/ 0 h 238"/>
                  <a:gd name="T6" fmla="*/ 187 w 283"/>
                  <a:gd name="T7" fmla="*/ 40 h 238"/>
                  <a:gd name="T8" fmla="*/ 197 w 283"/>
                  <a:gd name="T9" fmla="*/ 40 h 238"/>
                  <a:gd name="T10" fmla="*/ 197 w 283"/>
                  <a:gd name="T11" fmla="*/ 0 h 238"/>
                  <a:gd name="T12" fmla="*/ 228 w 283"/>
                  <a:gd name="T13" fmla="*/ 0 h 238"/>
                  <a:gd name="T14" fmla="*/ 228 w 283"/>
                  <a:gd name="T15" fmla="*/ 40 h 238"/>
                  <a:gd name="T16" fmla="*/ 283 w 283"/>
                  <a:gd name="T17" fmla="*/ 40 h 238"/>
                  <a:gd name="T18" fmla="*/ 283 w 283"/>
                  <a:gd name="T19" fmla="*/ 50 h 238"/>
                  <a:gd name="T20" fmla="*/ 270 w 283"/>
                  <a:gd name="T21" fmla="*/ 50 h 238"/>
                  <a:gd name="T22" fmla="*/ 270 w 283"/>
                  <a:gd name="T23" fmla="*/ 238 h 238"/>
                  <a:gd name="T24" fmla="*/ 13 w 283"/>
                  <a:gd name="T25" fmla="*/ 238 h 238"/>
                  <a:gd name="T26" fmla="*/ 13 w 283"/>
                  <a:gd name="T27" fmla="*/ 50 h 238"/>
                  <a:gd name="T28" fmla="*/ 0 w 283"/>
                  <a:gd name="T29" fmla="*/ 50 h 238"/>
                  <a:gd name="T30" fmla="*/ 0 w 283"/>
                  <a:gd name="T31" fmla="*/ 40 h 238"/>
                  <a:gd name="T32" fmla="*/ 156 w 283"/>
                  <a:gd name="T33" fmla="*/ 4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3" h="238">
                    <a:moveTo>
                      <a:pt x="156" y="40"/>
                    </a:moveTo>
                    <a:lnTo>
                      <a:pt x="156" y="0"/>
                    </a:lnTo>
                    <a:lnTo>
                      <a:pt x="187" y="0"/>
                    </a:lnTo>
                    <a:lnTo>
                      <a:pt x="187" y="40"/>
                    </a:lnTo>
                    <a:lnTo>
                      <a:pt x="197" y="40"/>
                    </a:lnTo>
                    <a:lnTo>
                      <a:pt x="197" y="0"/>
                    </a:lnTo>
                    <a:lnTo>
                      <a:pt x="228" y="0"/>
                    </a:lnTo>
                    <a:lnTo>
                      <a:pt x="228" y="40"/>
                    </a:lnTo>
                    <a:lnTo>
                      <a:pt x="283" y="40"/>
                    </a:lnTo>
                    <a:lnTo>
                      <a:pt x="283" y="50"/>
                    </a:lnTo>
                    <a:lnTo>
                      <a:pt x="270" y="50"/>
                    </a:lnTo>
                    <a:lnTo>
                      <a:pt x="270" y="238"/>
                    </a:lnTo>
                    <a:lnTo>
                      <a:pt x="13" y="238"/>
                    </a:lnTo>
                    <a:lnTo>
                      <a:pt x="13" y="50"/>
                    </a:lnTo>
                    <a:lnTo>
                      <a:pt x="0" y="50"/>
                    </a:lnTo>
                    <a:lnTo>
                      <a:pt x="0" y="40"/>
                    </a:lnTo>
                    <a:lnTo>
                      <a:pt x="156"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Rectangle 17"/>
              <p:cNvSpPr>
                <a:spLocks noChangeArrowheads="1"/>
              </p:cNvSpPr>
              <p:nvPr/>
            </p:nvSpPr>
            <p:spPr bwMode="auto">
              <a:xfrm>
                <a:off x="1966074" y="6169025"/>
                <a:ext cx="582613"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Rectangle 18"/>
              <p:cNvSpPr>
                <a:spLocks noChangeArrowheads="1"/>
              </p:cNvSpPr>
              <p:nvPr/>
            </p:nvSpPr>
            <p:spPr bwMode="auto">
              <a:xfrm>
                <a:off x="2204199" y="6080125"/>
                <a:ext cx="23813" cy="889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Oval 19"/>
              <p:cNvSpPr>
                <a:spLocks noChangeArrowheads="1"/>
              </p:cNvSpPr>
              <p:nvPr/>
            </p:nvSpPr>
            <p:spPr bwMode="auto">
              <a:xfrm>
                <a:off x="2158162" y="6003925"/>
                <a:ext cx="117475"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Oval 20"/>
              <p:cNvSpPr>
                <a:spLocks noChangeArrowheads="1"/>
              </p:cNvSpPr>
              <p:nvPr/>
            </p:nvSpPr>
            <p:spPr bwMode="auto">
              <a:xfrm>
                <a:off x="2174037" y="5943600"/>
                <a:ext cx="85725" cy="857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Rectangle 21"/>
              <p:cNvSpPr>
                <a:spLocks noChangeArrowheads="1"/>
              </p:cNvSpPr>
              <p:nvPr/>
            </p:nvSpPr>
            <p:spPr bwMode="auto">
              <a:xfrm>
                <a:off x="2051799" y="6080125"/>
                <a:ext cx="23813" cy="889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Oval 22"/>
              <p:cNvSpPr>
                <a:spLocks noChangeArrowheads="1"/>
              </p:cNvSpPr>
              <p:nvPr/>
            </p:nvSpPr>
            <p:spPr bwMode="auto">
              <a:xfrm>
                <a:off x="2005762" y="6003925"/>
                <a:ext cx="115888"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Oval 23"/>
              <p:cNvSpPr>
                <a:spLocks noChangeArrowheads="1"/>
              </p:cNvSpPr>
              <p:nvPr/>
            </p:nvSpPr>
            <p:spPr bwMode="auto">
              <a:xfrm>
                <a:off x="2021637" y="5943600"/>
                <a:ext cx="85725" cy="857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Rectangle 25"/>
              <p:cNvSpPr>
                <a:spLocks noChangeArrowheads="1"/>
              </p:cNvSpPr>
              <p:nvPr/>
            </p:nvSpPr>
            <p:spPr bwMode="auto">
              <a:xfrm>
                <a:off x="927100" y="5865813"/>
                <a:ext cx="369888" cy="323850"/>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Rectangle 26"/>
              <p:cNvSpPr>
                <a:spLocks noChangeArrowheads="1"/>
              </p:cNvSpPr>
              <p:nvPr/>
            </p:nvSpPr>
            <p:spPr bwMode="auto">
              <a:xfrm>
                <a:off x="927100" y="5851525"/>
                <a:ext cx="390525" cy="142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Rectangle 27"/>
              <p:cNvSpPr>
                <a:spLocks noChangeArrowheads="1"/>
              </p:cNvSpPr>
              <p:nvPr/>
            </p:nvSpPr>
            <p:spPr bwMode="auto">
              <a:xfrm>
                <a:off x="1114425" y="6084888"/>
                <a:ext cx="52388" cy="1047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Rectangle 28"/>
              <p:cNvSpPr>
                <a:spLocks noChangeArrowheads="1"/>
              </p:cNvSpPr>
              <p:nvPr/>
            </p:nvSpPr>
            <p:spPr bwMode="auto">
              <a:xfrm>
                <a:off x="1020763" y="6084888"/>
                <a:ext cx="53975" cy="1047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Rectangle 29"/>
              <p:cNvSpPr>
                <a:spLocks noChangeArrowheads="1"/>
              </p:cNvSpPr>
              <p:nvPr/>
            </p:nvSpPr>
            <p:spPr bwMode="auto">
              <a:xfrm>
                <a:off x="928688" y="5908675"/>
                <a:ext cx="330200" cy="539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Rectangle 30"/>
              <p:cNvSpPr>
                <a:spLocks noChangeArrowheads="1"/>
              </p:cNvSpPr>
              <p:nvPr/>
            </p:nvSpPr>
            <p:spPr bwMode="auto">
              <a:xfrm>
                <a:off x="928688" y="6000750"/>
                <a:ext cx="330200" cy="523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Rectangle 31"/>
              <p:cNvSpPr>
                <a:spLocks noChangeArrowheads="1"/>
              </p:cNvSpPr>
              <p:nvPr/>
            </p:nvSpPr>
            <p:spPr bwMode="auto">
              <a:xfrm>
                <a:off x="955675" y="5788025"/>
                <a:ext cx="158750"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Rectangle 32"/>
              <p:cNvSpPr>
                <a:spLocks noChangeArrowheads="1"/>
              </p:cNvSpPr>
              <p:nvPr/>
            </p:nvSpPr>
            <p:spPr bwMode="auto">
              <a:xfrm>
                <a:off x="1387475" y="5499100"/>
                <a:ext cx="406400" cy="6905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Rectangle 33"/>
              <p:cNvSpPr>
                <a:spLocks noChangeArrowheads="1"/>
              </p:cNvSpPr>
              <p:nvPr/>
            </p:nvSpPr>
            <p:spPr bwMode="auto">
              <a:xfrm>
                <a:off x="1366838" y="5483225"/>
                <a:ext cx="447675" cy="158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Rectangle 34"/>
              <p:cNvSpPr>
                <a:spLocks noChangeArrowheads="1"/>
              </p:cNvSpPr>
              <p:nvPr/>
            </p:nvSpPr>
            <p:spPr bwMode="auto">
              <a:xfrm>
                <a:off x="1609725" y="6084888"/>
                <a:ext cx="53975" cy="1047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Rectangle 35"/>
              <p:cNvSpPr>
                <a:spLocks noChangeArrowheads="1"/>
              </p:cNvSpPr>
              <p:nvPr/>
            </p:nvSpPr>
            <p:spPr bwMode="auto">
              <a:xfrm>
                <a:off x="1519238" y="6084888"/>
                <a:ext cx="53975" cy="1047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Rectangle 36"/>
              <p:cNvSpPr>
                <a:spLocks noChangeArrowheads="1"/>
              </p:cNvSpPr>
              <p:nvPr/>
            </p:nvSpPr>
            <p:spPr bwMode="auto">
              <a:xfrm>
                <a:off x="1427163" y="5726113"/>
                <a:ext cx="328613"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Rectangle 37"/>
              <p:cNvSpPr>
                <a:spLocks noChangeArrowheads="1"/>
              </p:cNvSpPr>
              <p:nvPr/>
            </p:nvSpPr>
            <p:spPr bwMode="auto">
              <a:xfrm>
                <a:off x="1427163" y="5818188"/>
                <a:ext cx="328613"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Rectangle 38"/>
              <p:cNvSpPr>
                <a:spLocks noChangeArrowheads="1"/>
              </p:cNvSpPr>
              <p:nvPr/>
            </p:nvSpPr>
            <p:spPr bwMode="auto">
              <a:xfrm>
                <a:off x="1427163" y="5908675"/>
                <a:ext cx="328613"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Rectangle 39"/>
              <p:cNvSpPr>
                <a:spLocks noChangeArrowheads="1"/>
              </p:cNvSpPr>
              <p:nvPr/>
            </p:nvSpPr>
            <p:spPr bwMode="auto">
              <a:xfrm>
                <a:off x="1427163" y="6000750"/>
                <a:ext cx="328613"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Rectangle 40"/>
              <p:cNvSpPr>
                <a:spLocks noChangeArrowheads="1"/>
              </p:cNvSpPr>
              <p:nvPr/>
            </p:nvSpPr>
            <p:spPr bwMode="auto">
              <a:xfrm>
                <a:off x="1427163" y="5543550"/>
                <a:ext cx="328613"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Rectangle 41"/>
              <p:cNvSpPr>
                <a:spLocks noChangeArrowheads="1"/>
              </p:cNvSpPr>
              <p:nvPr/>
            </p:nvSpPr>
            <p:spPr bwMode="auto">
              <a:xfrm>
                <a:off x="1427163" y="5634038"/>
                <a:ext cx="328613"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Rectangle 42"/>
              <p:cNvSpPr>
                <a:spLocks noChangeArrowheads="1"/>
              </p:cNvSpPr>
              <p:nvPr/>
            </p:nvSpPr>
            <p:spPr bwMode="auto">
              <a:xfrm>
                <a:off x="1677988" y="5419725"/>
                <a:ext cx="49213"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Rectangle 43"/>
              <p:cNvSpPr>
                <a:spLocks noChangeArrowheads="1"/>
              </p:cNvSpPr>
              <p:nvPr/>
            </p:nvSpPr>
            <p:spPr bwMode="auto">
              <a:xfrm>
                <a:off x="1612900" y="5419725"/>
                <a:ext cx="49213"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Rectangle 44"/>
              <p:cNvSpPr>
                <a:spLocks noChangeArrowheads="1"/>
              </p:cNvSpPr>
              <p:nvPr/>
            </p:nvSpPr>
            <p:spPr bwMode="auto">
              <a:xfrm>
                <a:off x="1762125" y="6162675"/>
                <a:ext cx="153988"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Rectangle 45"/>
              <p:cNvSpPr>
                <a:spLocks noChangeArrowheads="1"/>
              </p:cNvSpPr>
              <p:nvPr/>
            </p:nvSpPr>
            <p:spPr bwMode="auto">
              <a:xfrm>
                <a:off x="1258888" y="6162675"/>
                <a:ext cx="222250"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46"/>
              <p:cNvSpPr>
                <a:spLocks/>
              </p:cNvSpPr>
              <p:nvPr/>
            </p:nvSpPr>
            <p:spPr bwMode="auto">
              <a:xfrm>
                <a:off x="1836738" y="4240213"/>
                <a:ext cx="781050" cy="511175"/>
              </a:xfrm>
              <a:custGeom>
                <a:avLst/>
                <a:gdLst>
                  <a:gd name="T0" fmla="*/ 113 w 703"/>
                  <a:gd name="T1" fmla="*/ 202 h 460"/>
                  <a:gd name="T2" fmla="*/ 113 w 703"/>
                  <a:gd name="T3" fmla="*/ 193 h 460"/>
                  <a:gd name="T4" fmla="*/ 307 w 703"/>
                  <a:gd name="T5" fmla="*/ 0 h 460"/>
                  <a:gd name="T6" fmla="*/ 468 w 703"/>
                  <a:gd name="T7" fmla="*/ 86 h 460"/>
                  <a:gd name="T8" fmla="*/ 521 w 703"/>
                  <a:gd name="T9" fmla="*/ 72 h 460"/>
                  <a:gd name="T10" fmla="*/ 584 w 703"/>
                  <a:gd name="T11" fmla="*/ 91 h 460"/>
                  <a:gd name="T12" fmla="*/ 634 w 703"/>
                  <a:gd name="T13" fmla="*/ 181 h 460"/>
                  <a:gd name="T14" fmla="*/ 703 w 703"/>
                  <a:gd name="T15" fmla="*/ 308 h 460"/>
                  <a:gd name="T16" fmla="*/ 568 w 703"/>
                  <a:gd name="T17" fmla="*/ 460 h 460"/>
                  <a:gd name="T18" fmla="*/ 551 w 703"/>
                  <a:gd name="T19" fmla="*/ 460 h 460"/>
                  <a:gd name="T20" fmla="*/ 535 w 703"/>
                  <a:gd name="T21" fmla="*/ 460 h 460"/>
                  <a:gd name="T22" fmla="*/ 219 w 703"/>
                  <a:gd name="T23" fmla="*/ 460 h 460"/>
                  <a:gd name="T24" fmla="*/ 213 w 703"/>
                  <a:gd name="T25" fmla="*/ 460 h 460"/>
                  <a:gd name="T26" fmla="*/ 205 w 703"/>
                  <a:gd name="T27" fmla="*/ 460 h 460"/>
                  <a:gd name="T28" fmla="*/ 181 w 703"/>
                  <a:gd name="T29" fmla="*/ 460 h 460"/>
                  <a:gd name="T30" fmla="*/ 131 w 703"/>
                  <a:gd name="T31" fmla="*/ 460 h 460"/>
                  <a:gd name="T32" fmla="*/ 0 w 703"/>
                  <a:gd name="T33" fmla="*/ 330 h 460"/>
                  <a:gd name="T34" fmla="*/ 113 w 703"/>
                  <a:gd name="T35" fmla="*/ 2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3" h="460">
                    <a:moveTo>
                      <a:pt x="113" y="202"/>
                    </a:moveTo>
                    <a:cubicBezTo>
                      <a:pt x="113" y="199"/>
                      <a:pt x="113" y="195"/>
                      <a:pt x="113" y="193"/>
                    </a:cubicBezTo>
                    <a:cubicBezTo>
                      <a:pt x="113" y="86"/>
                      <a:pt x="199" y="0"/>
                      <a:pt x="307" y="0"/>
                    </a:cubicBezTo>
                    <a:cubicBezTo>
                      <a:pt x="374" y="0"/>
                      <a:pt x="433" y="35"/>
                      <a:pt x="468" y="86"/>
                    </a:cubicBezTo>
                    <a:cubicBezTo>
                      <a:pt x="484" y="77"/>
                      <a:pt x="502" y="72"/>
                      <a:pt x="521" y="72"/>
                    </a:cubicBezTo>
                    <a:cubicBezTo>
                      <a:pt x="544" y="72"/>
                      <a:pt x="566" y="79"/>
                      <a:pt x="584" y="91"/>
                    </a:cubicBezTo>
                    <a:cubicBezTo>
                      <a:pt x="613" y="110"/>
                      <a:pt x="633" y="144"/>
                      <a:pt x="634" y="181"/>
                    </a:cubicBezTo>
                    <a:cubicBezTo>
                      <a:pt x="675" y="208"/>
                      <a:pt x="703" y="256"/>
                      <a:pt x="703" y="308"/>
                    </a:cubicBezTo>
                    <a:cubicBezTo>
                      <a:pt x="703" y="387"/>
                      <a:pt x="644" y="451"/>
                      <a:pt x="568" y="460"/>
                    </a:cubicBezTo>
                    <a:cubicBezTo>
                      <a:pt x="562" y="460"/>
                      <a:pt x="556" y="460"/>
                      <a:pt x="551" y="460"/>
                    </a:cubicBezTo>
                    <a:cubicBezTo>
                      <a:pt x="546" y="460"/>
                      <a:pt x="541" y="460"/>
                      <a:pt x="535" y="460"/>
                    </a:cubicBezTo>
                    <a:cubicBezTo>
                      <a:pt x="464" y="460"/>
                      <a:pt x="298" y="460"/>
                      <a:pt x="219" y="460"/>
                    </a:cubicBezTo>
                    <a:cubicBezTo>
                      <a:pt x="216" y="460"/>
                      <a:pt x="214" y="460"/>
                      <a:pt x="213" y="460"/>
                    </a:cubicBezTo>
                    <a:cubicBezTo>
                      <a:pt x="205" y="460"/>
                      <a:pt x="205" y="460"/>
                      <a:pt x="205" y="460"/>
                    </a:cubicBezTo>
                    <a:cubicBezTo>
                      <a:pt x="201" y="460"/>
                      <a:pt x="189" y="460"/>
                      <a:pt x="181" y="460"/>
                    </a:cubicBezTo>
                    <a:cubicBezTo>
                      <a:pt x="131" y="460"/>
                      <a:pt x="131" y="460"/>
                      <a:pt x="131" y="460"/>
                    </a:cubicBezTo>
                    <a:cubicBezTo>
                      <a:pt x="59" y="459"/>
                      <a:pt x="0" y="401"/>
                      <a:pt x="0" y="330"/>
                    </a:cubicBezTo>
                    <a:cubicBezTo>
                      <a:pt x="0" y="265"/>
                      <a:pt x="50" y="211"/>
                      <a:pt x="113" y="20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47"/>
              <p:cNvSpPr>
                <a:spLocks/>
              </p:cNvSpPr>
              <p:nvPr/>
            </p:nvSpPr>
            <p:spPr bwMode="auto">
              <a:xfrm>
                <a:off x="1633538" y="4579938"/>
                <a:ext cx="995363" cy="1462088"/>
              </a:xfrm>
              <a:custGeom>
                <a:avLst/>
                <a:gdLst>
                  <a:gd name="T0" fmla="*/ 6 w 896"/>
                  <a:gd name="T1" fmla="*/ 1305 h 1316"/>
                  <a:gd name="T2" fmla="*/ 180 w 896"/>
                  <a:gd name="T3" fmla="*/ 1070 h 1316"/>
                  <a:gd name="T4" fmla="*/ 293 w 896"/>
                  <a:gd name="T5" fmla="*/ 48 h 1316"/>
                  <a:gd name="T6" fmla="*/ 282 w 896"/>
                  <a:gd name="T7" fmla="*/ 46 h 1316"/>
                  <a:gd name="T8" fmla="*/ 173 w 896"/>
                  <a:gd name="T9" fmla="*/ 5 h 1316"/>
                  <a:gd name="T10" fmla="*/ 179 w 896"/>
                  <a:gd name="T11" fmla="*/ 0 h 1316"/>
                  <a:gd name="T12" fmla="*/ 184 w 896"/>
                  <a:gd name="T13" fmla="*/ 5 h 1316"/>
                  <a:gd name="T14" fmla="*/ 284 w 896"/>
                  <a:gd name="T15" fmla="*/ 35 h 1316"/>
                  <a:gd name="T16" fmla="*/ 534 w 896"/>
                  <a:gd name="T17" fmla="*/ 50 h 1316"/>
                  <a:gd name="T18" fmla="*/ 785 w 896"/>
                  <a:gd name="T19" fmla="*/ 35 h 1316"/>
                  <a:gd name="T20" fmla="*/ 884 w 896"/>
                  <a:gd name="T21" fmla="*/ 5 h 1316"/>
                  <a:gd name="T22" fmla="*/ 890 w 896"/>
                  <a:gd name="T23" fmla="*/ 0 h 1316"/>
                  <a:gd name="T24" fmla="*/ 896 w 896"/>
                  <a:gd name="T25" fmla="*/ 5 h 1316"/>
                  <a:gd name="T26" fmla="*/ 787 w 896"/>
                  <a:gd name="T27" fmla="*/ 46 h 1316"/>
                  <a:gd name="T28" fmla="*/ 534 w 896"/>
                  <a:gd name="T29" fmla="*/ 61 h 1316"/>
                  <a:gd name="T30" fmla="*/ 304 w 896"/>
                  <a:gd name="T31" fmla="*/ 49 h 1316"/>
                  <a:gd name="T32" fmla="*/ 191 w 896"/>
                  <a:gd name="T33" fmla="*/ 1074 h 1316"/>
                  <a:gd name="T34" fmla="*/ 6 w 896"/>
                  <a:gd name="T35" fmla="*/ 1316 h 1316"/>
                  <a:gd name="T36" fmla="*/ 0 w 896"/>
                  <a:gd name="T37" fmla="*/ 1310 h 1316"/>
                  <a:gd name="T38" fmla="*/ 6 w 896"/>
                  <a:gd name="T39" fmla="*/ 1305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6" h="1316">
                    <a:moveTo>
                      <a:pt x="6" y="1305"/>
                    </a:moveTo>
                    <a:cubicBezTo>
                      <a:pt x="70" y="1305"/>
                      <a:pt x="133" y="1219"/>
                      <a:pt x="180" y="1070"/>
                    </a:cubicBezTo>
                    <a:cubicBezTo>
                      <a:pt x="228" y="918"/>
                      <a:pt x="293" y="265"/>
                      <a:pt x="293" y="48"/>
                    </a:cubicBezTo>
                    <a:cubicBezTo>
                      <a:pt x="289" y="47"/>
                      <a:pt x="286" y="47"/>
                      <a:pt x="282" y="46"/>
                    </a:cubicBezTo>
                    <a:cubicBezTo>
                      <a:pt x="173" y="31"/>
                      <a:pt x="173" y="12"/>
                      <a:pt x="173" y="5"/>
                    </a:cubicBezTo>
                    <a:cubicBezTo>
                      <a:pt x="173" y="2"/>
                      <a:pt x="175" y="0"/>
                      <a:pt x="179" y="0"/>
                    </a:cubicBezTo>
                    <a:cubicBezTo>
                      <a:pt x="182" y="0"/>
                      <a:pt x="184" y="2"/>
                      <a:pt x="184" y="5"/>
                    </a:cubicBezTo>
                    <a:cubicBezTo>
                      <a:pt x="184" y="6"/>
                      <a:pt x="186" y="21"/>
                      <a:pt x="284" y="35"/>
                    </a:cubicBezTo>
                    <a:cubicBezTo>
                      <a:pt x="351" y="44"/>
                      <a:pt x="440" y="50"/>
                      <a:pt x="534" y="50"/>
                    </a:cubicBezTo>
                    <a:cubicBezTo>
                      <a:pt x="629" y="50"/>
                      <a:pt x="718" y="44"/>
                      <a:pt x="785" y="35"/>
                    </a:cubicBezTo>
                    <a:cubicBezTo>
                      <a:pt x="883" y="21"/>
                      <a:pt x="884" y="6"/>
                      <a:pt x="884" y="5"/>
                    </a:cubicBezTo>
                    <a:cubicBezTo>
                      <a:pt x="884" y="2"/>
                      <a:pt x="887" y="0"/>
                      <a:pt x="890" y="0"/>
                    </a:cubicBezTo>
                    <a:cubicBezTo>
                      <a:pt x="893" y="0"/>
                      <a:pt x="896" y="2"/>
                      <a:pt x="896" y="5"/>
                    </a:cubicBezTo>
                    <a:cubicBezTo>
                      <a:pt x="896" y="12"/>
                      <a:pt x="896" y="31"/>
                      <a:pt x="787" y="46"/>
                    </a:cubicBezTo>
                    <a:cubicBezTo>
                      <a:pt x="719" y="56"/>
                      <a:pt x="630" y="61"/>
                      <a:pt x="534" y="61"/>
                    </a:cubicBezTo>
                    <a:cubicBezTo>
                      <a:pt x="449" y="61"/>
                      <a:pt x="369" y="57"/>
                      <a:pt x="304" y="49"/>
                    </a:cubicBezTo>
                    <a:cubicBezTo>
                      <a:pt x="304" y="267"/>
                      <a:pt x="239" y="920"/>
                      <a:pt x="191" y="1074"/>
                    </a:cubicBezTo>
                    <a:cubicBezTo>
                      <a:pt x="142" y="1230"/>
                      <a:pt x="76" y="1316"/>
                      <a:pt x="6" y="1316"/>
                    </a:cubicBezTo>
                    <a:cubicBezTo>
                      <a:pt x="3" y="1316"/>
                      <a:pt x="0" y="1313"/>
                      <a:pt x="0" y="1310"/>
                    </a:cubicBezTo>
                    <a:cubicBezTo>
                      <a:pt x="0" y="1307"/>
                      <a:pt x="3" y="1305"/>
                      <a:pt x="6" y="130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Freeform 48"/>
              <p:cNvSpPr>
                <a:spLocks/>
              </p:cNvSpPr>
              <p:nvPr/>
            </p:nvSpPr>
            <p:spPr bwMode="auto">
              <a:xfrm>
                <a:off x="1282700" y="4230688"/>
                <a:ext cx="509588" cy="331788"/>
              </a:xfrm>
              <a:custGeom>
                <a:avLst/>
                <a:gdLst>
                  <a:gd name="T0" fmla="*/ 73 w 458"/>
                  <a:gd name="T1" fmla="*/ 131 h 299"/>
                  <a:gd name="T2" fmla="*/ 73 w 458"/>
                  <a:gd name="T3" fmla="*/ 125 h 299"/>
                  <a:gd name="T4" fmla="*/ 199 w 458"/>
                  <a:gd name="T5" fmla="*/ 0 h 299"/>
                  <a:gd name="T6" fmla="*/ 305 w 458"/>
                  <a:gd name="T7" fmla="*/ 56 h 299"/>
                  <a:gd name="T8" fmla="*/ 339 w 458"/>
                  <a:gd name="T9" fmla="*/ 46 h 299"/>
                  <a:gd name="T10" fmla="*/ 380 w 458"/>
                  <a:gd name="T11" fmla="*/ 59 h 299"/>
                  <a:gd name="T12" fmla="*/ 412 w 458"/>
                  <a:gd name="T13" fmla="*/ 117 h 299"/>
                  <a:gd name="T14" fmla="*/ 458 w 458"/>
                  <a:gd name="T15" fmla="*/ 200 h 299"/>
                  <a:gd name="T16" fmla="*/ 369 w 458"/>
                  <a:gd name="T17" fmla="*/ 299 h 299"/>
                  <a:gd name="T18" fmla="*/ 358 w 458"/>
                  <a:gd name="T19" fmla="*/ 299 h 299"/>
                  <a:gd name="T20" fmla="*/ 348 w 458"/>
                  <a:gd name="T21" fmla="*/ 299 h 299"/>
                  <a:gd name="T22" fmla="*/ 142 w 458"/>
                  <a:gd name="T23" fmla="*/ 299 h 299"/>
                  <a:gd name="T24" fmla="*/ 138 w 458"/>
                  <a:gd name="T25" fmla="*/ 299 h 299"/>
                  <a:gd name="T26" fmla="*/ 133 w 458"/>
                  <a:gd name="T27" fmla="*/ 299 h 299"/>
                  <a:gd name="T28" fmla="*/ 118 w 458"/>
                  <a:gd name="T29" fmla="*/ 299 h 299"/>
                  <a:gd name="T30" fmla="*/ 85 w 458"/>
                  <a:gd name="T31" fmla="*/ 299 h 299"/>
                  <a:gd name="T32" fmla="*/ 0 w 458"/>
                  <a:gd name="T33" fmla="*/ 214 h 299"/>
                  <a:gd name="T34" fmla="*/ 73 w 458"/>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299">
                    <a:moveTo>
                      <a:pt x="73" y="131"/>
                    </a:moveTo>
                    <a:cubicBezTo>
                      <a:pt x="73" y="129"/>
                      <a:pt x="73" y="127"/>
                      <a:pt x="73" y="125"/>
                    </a:cubicBezTo>
                    <a:cubicBezTo>
                      <a:pt x="73" y="56"/>
                      <a:pt x="130" y="0"/>
                      <a:pt x="199" y="0"/>
                    </a:cubicBezTo>
                    <a:cubicBezTo>
                      <a:pt x="243" y="0"/>
                      <a:pt x="282" y="22"/>
                      <a:pt x="305" y="56"/>
                    </a:cubicBezTo>
                    <a:cubicBezTo>
                      <a:pt x="315" y="50"/>
                      <a:pt x="326" y="46"/>
                      <a:pt x="339" y="46"/>
                    </a:cubicBezTo>
                    <a:cubicBezTo>
                      <a:pt x="354" y="46"/>
                      <a:pt x="368" y="51"/>
                      <a:pt x="380" y="59"/>
                    </a:cubicBezTo>
                    <a:cubicBezTo>
                      <a:pt x="399" y="71"/>
                      <a:pt x="412" y="93"/>
                      <a:pt x="412" y="117"/>
                    </a:cubicBezTo>
                    <a:cubicBezTo>
                      <a:pt x="439" y="135"/>
                      <a:pt x="458" y="166"/>
                      <a:pt x="458" y="200"/>
                    </a:cubicBezTo>
                    <a:cubicBezTo>
                      <a:pt x="458" y="251"/>
                      <a:pt x="419" y="293"/>
                      <a:pt x="369" y="299"/>
                    </a:cubicBezTo>
                    <a:cubicBezTo>
                      <a:pt x="366" y="299"/>
                      <a:pt x="362" y="299"/>
                      <a:pt x="358" y="299"/>
                    </a:cubicBezTo>
                    <a:cubicBezTo>
                      <a:pt x="355" y="299"/>
                      <a:pt x="352" y="299"/>
                      <a:pt x="348" y="299"/>
                    </a:cubicBezTo>
                    <a:cubicBezTo>
                      <a:pt x="302" y="299"/>
                      <a:pt x="194" y="299"/>
                      <a:pt x="142" y="299"/>
                    </a:cubicBezTo>
                    <a:cubicBezTo>
                      <a:pt x="141" y="299"/>
                      <a:pt x="139" y="299"/>
                      <a:pt x="138" y="299"/>
                    </a:cubicBezTo>
                    <a:cubicBezTo>
                      <a:pt x="133" y="299"/>
                      <a:pt x="133" y="299"/>
                      <a:pt x="133" y="299"/>
                    </a:cubicBezTo>
                    <a:cubicBezTo>
                      <a:pt x="130" y="299"/>
                      <a:pt x="123" y="299"/>
                      <a:pt x="118" y="299"/>
                    </a:cubicBezTo>
                    <a:cubicBezTo>
                      <a:pt x="85" y="299"/>
                      <a:pt x="85" y="299"/>
                      <a:pt x="85" y="299"/>
                    </a:cubicBezTo>
                    <a:cubicBezTo>
                      <a:pt x="38" y="298"/>
                      <a:pt x="0" y="260"/>
                      <a:pt x="0" y="214"/>
                    </a:cubicBezTo>
                    <a:cubicBezTo>
                      <a:pt x="0" y="172"/>
                      <a:pt x="32" y="137"/>
                      <a:pt x="73" y="13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49"/>
              <p:cNvSpPr>
                <a:spLocks/>
              </p:cNvSpPr>
              <p:nvPr/>
            </p:nvSpPr>
            <p:spPr bwMode="auto">
              <a:xfrm>
                <a:off x="1228725" y="4451350"/>
                <a:ext cx="573088" cy="1590675"/>
              </a:xfrm>
              <a:custGeom>
                <a:avLst/>
                <a:gdLst>
                  <a:gd name="T0" fmla="*/ 5 w 515"/>
                  <a:gd name="T1" fmla="*/ 1420 h 1431"/>
                  <a:gd name="T2" fmla="*/ 222 w 515"/>
                  <a:gd name="T3" fmla="*/ 1149 h 1431"/>
                  <a:gd name="T4" fmla="*/ 353 w 515"/>
                  <a:gd name="T5" fmla="*/ 43 h 1431"/>
                  <a:gd name="T6" fmla="*/ 277 w 515"/>
                  <a:gd name="T7" fmla="*/ 45 h 1431"/>
                  <a:gd name="T8" fmla="*/ 39 w 515"/>
                  <a:gd name="T9" fmla="*/ 6 h 1431"/>
                  <a:gd name="T10" fmla="*/ 45 w 515"/>
                  <a:gd name="T11" fmla="*/ 0 h 1431"/>
                  <a:gd name="T12" fmla="*/ 50 w 515"/>
                  <a:gd name="T13" fmla="*/ 6 h 1431"/>
                  <a:gd name="T14" fmla="*/ 277 w 515"/>
                  <a:gd name="T15" fmla="*/ 33 h 1431"/>
                  <a:gd name="T16" fmla="*/ 504 w 515"/>
                  <a:gd name="T17" fmla="*/ 6 h 1431"/>
                  <a:gd name="T18" fmla="*/ 509 w 515"/>
                  <a:gd name="T19" fmla="*/ 1 h 1431"/>
                  <a:gd name="T20" fmla="*/ 515 w 515"/>
                  <a:gd name="T21" fmla="*/ 6 h 1431"/>
                  <a:gd name="T22" fmla="*/ 364 w 515"/>
                  <a:gd name="T23" fmla="*/ 42 h 1431"/>
                  <a:gd name="T24" fmla="*/ 233 w 515"/>
                  <a:gd name="T25" fmla="*/ 1153 h 1431"/>
                  <a:gd name="T26" fmla="*/ 5 w 515"/>
                  <a:gd name="T27" fmla="*/ 1431 h 1431"/>
                  <a:gd name="T28" fmla="*/ 0 w 515"/>
                  <a:gd name="T29" fmla="*/ 1425 h 1431"/>
                  <a:gd name="T30" fmla="*/ 5 w 515"/>
                  <a:gd name="T31" fmla="*/ 142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1431">
                    <a:moveTo>
                      <a:pt x="5" y="1420"/>
                    </a:moveTo>
                    <a:cubicBezTo>
                      <a:pt x="87" y="1420"/>
                      <a:pt x="164" y="1324"/>
                      <a:pt x="222" y="1149"/>
                    </a:cubicBezTo>
                    <a:cubicBezTo>
                      <a:pt x="281" y="974"/>
                      <a:pt x="352" y="291"/>
                      <a:pt x="353" y="43"/>
                    </a:cubicBezTo>
                    <a:cubicBezTo>
                      <a:pt x="313" y="45"/>
                      <a:pt x="281" y="45"/>
                      <a:pt x="277" y="45"/>
                    </a:cubicBezTo>
                    <a:cubicBezTo>
                      <a:pt x="267" y="45"/>
                      <a:pt x="39" y="44"/>
                      <a:pt x="39" y="6"/>
                    </a:cubicBezTo>
                    <a:cubicBezTo>
                      <a:pt x="39" y="3"/>
                      <a:pt x="41" y="0"/>
                      <a:pt x="45" y="0"/>
                    </a:cubicBezTo>
                    <a:cubicBezTo>
                      <a:pt x="48" y="0"/>
                      <a:pt x="50" y="3"/>
                      <a:pt x="50" y="6"/>
                    </a:cubicBezTo>
                    <a:cubicBezTo>
                      <a:pt x="54" y="16"/>
                      <a:pt x="133" y="33"/>
                      <a:pt x="277" y="33"/>
                    </a:cubicBezTo>
                    <a:cubicBezTo>
                      <a:pt x="421" y="33"/>
                      <a:pt x="500" y="16"/>
                      <a:pt x="504" y="6"/>
                    </a:cubicBezTo>
                    <a:cubicBezTo>
                      <a:pt x="504" y="3"/>
                      <a:pt x="506" y="1"/>
                      <a:pt x="509" y="1"/>
                    </a:cubicBezTo>
                    <a:cubicBezTo>
                      <a:pt x="513" y="1"/>
                      <a:pt x="515" y="3"/>
                      <a:pt x="515" y="6"/>
                    </a:cubicBezTo>
                    <a:cubicBezTo>
                      <a:pt x="515" y="29"/>
                      <a:pt x="432" y="38"/>
                      <a:pt x="364" y="42"/>
                    </a:cubicBezTo>
                    <a:cubicBezTo>
                      <a:pt x="364" y="292"/>
                      <a:pt x="292" y="976"/>
                      <a:pt x="233" y="1153"/>
                    </a:cubicBezTo>
                    <a:cubicBezTo>
                      <a:pt x="173" y="1332"/>
                      <a:pt x="92" y="1431"/>
                      <a:pt x="5" y="1431"/>
                    </a:cubicBezTo>
                    <a:cubicBezTo>
                      <a:pt x="2" y="1431"/>
                      <a:pt x="0" y="1428"/>
                      <a:pt x="0" y="1425"/>
                    </a:cubicBezTo>
                    <a:cubicBezTo>
                      <a:pt x="0" y="1422"/>
                      <a:pt x="2" y="1420"/>
                      <a:pt x="5" y="142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Tree>
    <p:extLst>
      <p:ext uri="{BB962C8B-B14F-4D97-AF65-F5344CB8AC3E}">
        <p14:creationId xmlns:p14="http://schemas.microsoft.com/office/powerpoint/2010/main" val="24908753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1000"/>
                            </p:stCondLst>
                            <p:childTnLst>
                              <p:par>
                                <p:cTn id="9" presetID="42" presetClass="entr" presetSubtype="0" fill="hold" nodeType="afterEffect">
                                  <p:stCondLst>
                                    <p:cond delay="500"/>
                                  </p:stCondLst>
                                  <p:childTnLst>
                                    <p:set>
                                      <p:cBhvr>
                                        <p:cTn id="10" dur="1" fill="hold">
                                          <p:stCondLst>
                                            <p:cond delay="0"/>
                                          </p:stCondLst>
                                        </p:cTn>
                                        <p:tgtEl>
                                          <p:spTgt spid="64"/>
                                        </p:tgtEl>
                                        <p:attrNameLst>
                                          <p:attrName>style.visibility</p:attrName>
                                        </p:attrNameLst>
                                      </p:cBhvr>
                                      <p:to>
                                        <p:strVal val="visible"/>
                                      </p:to>
                                    </p:set>
                                    <p:animEffect transition="in" filter="fade">
                                      <p:cBhvr>
                                        <p:cTn id="11" dur="1000"/>
                                        <p:tgtEl>
                                          <p:spTgt spid="64"/>
                                        </p:tgtEl>
                                      </p:cBhvr>
                                    </p:animEffect>
                                    <p:anim calcmode="lin" valueType="num">
                                      <p:cBhvr>
                                        <p:cTn id="12" dur="1000" fill="hold"/>
                                        <p:tgtEl>
                                          <p:spTgt spid="64"/>
                                        </p:tgtEl>
                                        <p:attrNameLst>
                                          <p:attrName>ppt_x</p:attrName>
                                        </p:attrNameLst>
                                      </p:cBhvr>
                                      <p:tavLst>
                                        <p:tav tm="0">
                                          <p:val>
                                            <p:strVal val="#ppt_x"/>
                                          </p:val>
                                        </p:tav>
                                        <p:tav tm="100000">
                                          <p:val>
                                            <p:strVal val="#ppt_x"/>
                                          </p:val>
                                        </p:tav>
                                      </p:tavLst>
                                    </p:anim>
                                    <p:anim calcmode="lin" valueType="num">
                                      <p:cBhvr>
                                        <p:cTn id="13" dur="1000" fill="hold"/>
                                        <p:tgtEl>
                                          <p:spTgt spid="64"/>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00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1000"/>
                                        <p:tgtEl>
                                          <p:spTgt spid="63"/>
                                        </p:tgtEl>
                                      </p:cBhvr>
                                    </p:animEffect>
                                    <p:anim calcmode="lin" valueType="num">
                                      <p:cBhvr>
                                        <p:cTn id="17" dur="1000" fill="hold"/>
                                        <p:tgtEl>
                                          <p:spTgt spid="63"/>
                                        </p:tgtEl>
                                        <p:attrNameLst>
                                          <p:attrName>ppt_x</p:attrName>
                                        </p:attrNameLst>
                                      </p:cBhvr>
                                      <p:tavLst>
                                        <p:tav tm="0">
                                          <p:val>
                                            <p:strVal val="#ppt_x"/>
                                          </p:val>
                                        </p:tav>
                                        <p:tav tm="100000">
                                          <p:val>
                                            <p:strVal val="#ppt_x"/>
                                          </p:val>
                                        </p:tav>
                                      </p:tavLst>
                                    </p:anim>
                                    <p:anim calcmode="lin" valueType="num">
                                      <p:cBhvr>
                                        <p:cTn id="18" dur="1000" fill="hold"/>
                                        <p:tgtEl>
                                          <p:spTgt spid="63"/>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5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200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does app model transformation means?”</a:t>
            </a:r>
          </a:p>
        </p:txBody>
      </p:sp>
      <p:sp>
        <p:nvSpPr>
          <p:cNvPr id="4" name="Title 2"/>
          <p:cNvSpPr txBox="1">
            <a:spLocks/>
          </p:cNvSpPr>
          <p:nvPr/>
        </p:nvSpPr>
        <p:spPr>
          <a:xfrm>
            <a:off x="3490082" y="4599212"/>
            <a:ext cx="5684962" cy="582388"/>
          </a:xfrm>
          <a:prstGeom prst="rect">
            <a:avLst/>
          </a:prstGeom>
          <a:noFill/>
        </p:spPr>
        <p:txBody>
          <a:bodyPr vert="horz" wrap="square" lIns="107571" tIns="67232" rIns="107571" bIns="67232"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87586">
                      <a:srgbClr val="FFFFFF"/>
                    </a:gs>
                    <a:gs pos="52000">
                      <a:srgbClr val="FFFFFF"/>
                    </a:gs>
                  </a:gsLst>
                  <a:lin ang="5400000" scaled="0"/>
                </a:gradFill>
                <a:effectLst/>
                <a:latin typeface="+mj-lt"/>
                <a:ea typeface="+mn-ea"/>
                <a:cs typeface="Segoe UI" pitchFamily="34" charset="0"/>
              </a:defRPr>
            </a:lvl1pPr>
          </a:lstStyle>
          <a:p>
            <a:r>
              <a:rPr lang="en-US" sz="2800" dirty="0" smtClean="0">
                <a:solidFill>
                  <a:schemeClr val="bg1"/>
                </a:solidFill>
              </a:rPr>
              <a:t>Rewrite your </a:t>
            </a:r>
            <a:r>
              <a:rPr lang="en-US" sz="2800" dirty="0">
                <a:solidFill>
                  <a:schemeClr val="bg1"/>
                </a:solidFill>
              </a:rPr>
              <a:t>code to app model. </a:t>
            </a:r>
            <a:br>
              <a:rPr lang="en-US" sz="2800" dirty="0">
                <a:solidFill>
                  <a:schemeClr val="bg1"/>
                </a:solidFill>
              </a:rPr>
            </a:br>
            <a:r>
              <a:rPr lang="en-US" sz="2800" dirty="0">
                <a:solidFill>
                  <a:schemeClr val="bg1"/>
                </a:solidFill>
              </a:rPr>
              <a:t>There’s actually no migration or transformation as such, but you can reuse concepts and </a:t>
            </a:r>
            <a:r>
              <a:rPr lang="en-US" sz="2800" dirty="0" smtClean="0">
                <a:solidFill>
                  <a:schemeClr val="bg1"/>
                </a:solidFill>
              </a:rPr>
              <a:t>patterns… </a:t>
            </a:r>
            <a:endParaRPr lang="en-US" sz="2800" dirty="0">
              <a:solidFill>
                <a:schemeClr val="bg1"/>
              </a:solidFill>
            </a:endParaRPr>
          </a:p>
        </p:txBody>
      </p:sp>
      <p:sp>
        <p:nvSpPr>
          <p:cNvPr id="2" name="Rectangle 1"/>
          <p:cNvSpPr/>
          <p:nvPr/>
        </p:nvSpPr>
        <p:spPr>
          <a:xfrm>
            <a:off x="3490082" y="3657600"/>
            <a:ext cx="3276859" cy="1200329"/>
          </a:xfrm>
          <a:prstGeom prst="rect">
            <a:avLst/>
          </a:prstGeom>
        </p:spPr>
        <p:txBody>
          <a:bodyPr wrap="none">
            <a:spAutoFit/>
          </a:bodyPr>
          <a:lstStyle/>
          <a:p>
            <a:r>
              <a:rPr lang="en-US" sz="7200" baseline="0" dirty="0">
                <a:solidFill>
                  <a:schemeClr val="bg1"/>
                </a:solidFill>
                <a:latin typeface="+mj-lt"/>
              </a:rPr>
              <a:t>Rewrite </a:t>
            </a:r>
            <a:endParaRPr lang="en-GB" sz="7200" baseline="0" dirty="0">
              <a:latin typeface="+mj-lt"/>
            </a:endParaRPr>
          </a:p>
        </p:txBody>
      </p:sp>
    </p:spTree>
    <p:extLst>
      <p:ext uri="{BB962C8B-B14F-4D97-AF65-F5344CB8AC3E}">
        <p14:creationId xmlns:p14="http://schemas.microsoft.com/office/powerpoint/2010/main" val="11769855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does this mean in practice?”</a:t>
            </a:r>
            <a:endParaRPr lang="en-US" dirty="0"/>
          </a:p>
        </p:txBody>
      </p:sp>
      <p:sp>
        <p:nvSpPr>
          <p:cNvPr id="4" name="Title 2"/>
          <p:cNvSpPr txBox="1">
            <a:spLocks/>
          </p:cNvSpPr>
          <p:nvPr/>
        </p:nvSpPr>
        <p:spPr>
          <a:xfrm>
            <a:off x="3001838" y="3747205"/>
            <a:ext cx="5684962" cy="582388"/>
          </a:xfrm>
          <a:prstGeom prst="rect">
            <a:avLst/>
          </a:prstGeom>
          <a:noFill/>
        </p:spPr>
        <p:txBody>
          <a:bodyPr vert="horz" wrap="square" lIns="107571" tIns="67232" rIns="107571" bIns="67232"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87586">
                      <a:srgbClr val="FFFFFF"/>
                    </a:gs>
                    <a:gs pos="52000">
                      <a:srgbClr val="FFFFFF"/>
                    </a:gs>
                  </a:gsLst>
                  <a:lin ang="5400000" scaled="0"/>
                </a:gradFill>
                <a:effectLst/>
                <a:latin typeface="+mj-lt"/>
                <a:ea typeface="+mn-ea"/>
                <a:cs typeface="Segoe UI" pitchFamily="34" charset="0"/>
              </a:defRPr>
            </a:lvl1pPr>
          </a:lstStyle>
          <a:p>
            <a:r>
              <a:rPr lang="en-US" sz="3001" dirty="0">
                <a:solidFill>
                  <a:schemeClr val="tx1"/>
                </a:solidFill>
              </a:rPr>
              <a:t>Implement similar </a:t>
            </a:r>
            <a:r>
              <a:rPr lang="en-US" sz="3001" dirty="0" smtClean="0">
                <a:solidFill>
                  <a:schemeClr val="tx1"/>
                </a:solidFill>
              </a:rPr>
              <a:t>functional capabilities as with farm solutions, </a:t>
            </a:r>
            <a:r>
              <a:rPr lang="en-US" sz="3001" dirty="0">
                <a:solidFill>
                  <a:schemeClr val="tx1"/>
                </a:solidFill>
              </a:rPr>
              <a:t>using alternative technical solution</a:t>
            </a:r>
          </a:p>
        </p:txBody>
      </p:sp>
    </p:spTree>
    <p:extLst>
      <p:ext uri="{BB962C8B-B14F-4D97-AF65-F5344CB8AC3E}">
        <p14:creationId xmlns:p14="http://schemas.microsoft.com/office/powerpoint/2010/main" val="173800352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“Don’t we have a tool to help to migrate code?”</a:t>
            </a:r>
            <a:endParaRPr lang="en-GB" dirty="0"/>
          </a:p>
        </p:txBody>
      </p:sp>
      <p:sp>
        <p:nvSpPr>
          <p:cNvPr id="4" name="Title 2"/>
          <p:cNvSpPr txBox="1">
            <a:spLocks/>
          </p:cNvSpPr>
          <p:nvPr/>
        </p:nvSpPr>
        <p:spPr>
          <a:xfrm>
            <a:off x="3657600" y="3962400"/>
            <a:ext cx="5334000" cy="1600200"/>
          </a:xfrm>
          <a:prstGeom prst="rect">
            <a:avLst/>
          </a:prstGeom>
          <a:noFill/>
        </p:spPr>
        <p:txBody>
          <a:bodyPr vert="horz" wrap="square" lIns="107571" tIns="67232" rIns="107571" bIns="67232"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87586">
                      <a:srgbClr val="FFFFFF"/>
                    </a:gs>
                    <a:gs pos="52000">
                      <a:srgbClr val="FFFFFF"/>
                    </a:gs>
                  </a:gsLst>
                  <a:lin ang="5400000" scaled="0"/>
                </a:gradFill>
                <a:effectLst/>
                <a:latin typeface="+mj-lt"/>
                <a:ea typeface="+mn-ea"/>
                <a:cs typeface="Segoe UI" pitchFamily="34" charset="0"/>
              </a:defRPr>
            </a:lvl1pPr>
          </a:lstStyle>
          <a:p>
            <a:r>
              <a:rPr lang="en-US" sz="3200" dirty="0" smtClean="0">
                <a:solidFill>
                  <a:schemeClr val="tx1"/>
                </a:solidFill>
              </a:rPr>
              <a:t>Great assessment tools exists, but this is not really about one-to-one transition…</a:t>
            </a:r>
            <a:endParaRPr lang="en-US" sz="3200" dirty="0">
              <a:solidFill>
                <a:schemeClr val="tx1"/>
              </a:solidFill>
            </a:endParaRPr>
          </a:p>
        </p:txBody>
      </p:sp>
    </p:spTree>
    <p:extLst>
      <p:ext uri="{BB962C8B-B14F-4D97-AF65-F5344CB8AC3E}">
        <p14:creationId xmlns:p14="http://schemas.microsoft.com/office/powerpoint/2010/main" val="221570202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7" y="2438604"/>
            <a:ext cx="8363938" cy="1218795"/>
          </a:xfrm>
        </p:spPr>
        <p:txBody>
          <a:bodyPr/>
          <a:lstStyle/>
          <a:p>
            <a:r>
              <a:rPr lang="en-US" sz="5400" dirty="0" smtClean="0"/>
              <a:t>“So I need to throw everything away and start from scratch?</a:t>
            </a:r>
            <a:endParaRPr lang="en-GB" sz="5400" dirty="0"/>
          </a:p>
        </p:txBody>
      </p:sp>
      <p:sp>
        <p:nvSpPr>
          <p:cNvPr id="3" name="TextBox 2"/>
          <p:cNvSpPr txBox="1"/>
          <p:nvPr/>
        </p:nvSpPr>
        <p:spPr>
          <a:xfrm>
            <a:off x="3657600" y="4267200"/>
            <a:ext cx="5357829" cy="1200329"/>
          </a:xfrm>
          <a:prstGeom prst="rect">
            <a:avLst/>
          </a:prstGeom>
          <a:noFill/>
        </p:spPr>
        <p:txBody>
          <a:bodyPr wrap="square" rtlCol="0">
            <a:spAutoFit/>
          </a:bodyPr>
          <a:lstStyle/>
          <a:p>
            <a:r>
              <a:rPr lang="en-US" sz="1800" baseline="0" dirty="0" smtClean="0">
                <a:latin typeface="Segoe UI" panose="020B0502040204020203" pitchFamily="34" charset="0"/>
                <a:cs typeface="Segoe UI" panose="020B0502040204020203" pitchFamily="34" charset="0"/>
              </a:rPr>
              <a:t>We are talking about technical implementation change, which does not mean that business requirements, functional requirements and process planning has to be thrown away</a:t>
            </a:r>
            <a:endParaRPr lang="en-GB" sz="1800" baseline="0" dirty="0">
              <a:latin typeface="Segoe UI" panose="020B0502040204020203" pitchFamily="34" charset="0"/>
              <a:cs typeface="Segoe UI" panose="020B0502040204020203" pitchFamily="34" charset="0"/>
            </a:endParaRPr>
          </a:p>
        </p:txBody>
      </p:sp>
      <p:sp>
        <p:nvSpPr>
          <p:cNvPr id="4" name="TextBox 3"/>
          <p:cNvSpPr txBox="1"/>
          <p:nvPr/>
        </p:nvSpPr>
        <p:spPr>
          <a:xfrm>
            <a:off x="3581400" y="3319352"/>
            <a:ext cx="1617751" cy="1200329"/>
          </a:xfrm>
          <a:prstGeom prst="rect">
            <a:avLst/>
          </a:prstGeom>
          <a:noFill/>
        </p:spPr>
        <p:txBody>
          <a:bodyPr wrap="none" rtlCol="0">
            <a:spAutoFit/>
          </a:bodyPr>
          <a:lstStyle/>
          <a:p>
            <a:r>
              <a:rPr lang="en-US" sz="7200" baseline="0" dirty="0" smtClean="0">
                <a:latin typeface="Segoe UI" panose="020B0502040204020203" pitchFamily="34" charset="0"/>
                <a:cs typeface="Segoe UI" panose="020B0502040204020203" pitchFamily="34" charset="0"/>
              </a:rPr>
              <a:t>No.</a:t>
            </a:r>
            <a:endParaRPr lang="en-GB" sz="7200" baseline="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5446553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What is the most resource intensive phase in projects?</a:t>
            </a:r>
            <a:endParaRPr lang="en-GB" sz="5400" dirty="0"/>
          </a:p>
        </p:txBody>
      </p:sp>
      <p:sp>
        <p:nvSpPr>
          <p:cNvPr id="3" name="Title 2"/>
          <p:cNvSpPr txBox="1">
            <a:spLocks/>
          </p:cNvSpPr>
          <p:nvPr/>
        </p:nvSpPr>
        <p:spPr>
          <a:xfrm>
            <a:off x="3657600" y="3962400"/>
            <a:ext cx="5181600" cy="1600200"/>
          </a:xfrm>
          <a:prstGeom prst="rect">
            <a:avLst/>
          </a:prstGeom>
          <a:noFill/>
        </p:spPr>
        <p:txBody>
          <a:bodyPr vert="horz" wrap="square" lIns="107571" tIns="67232" rIns="107571" bIns="67232"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87586">
                      <a:srgbClr val="FFFFFF"/>
                    </a:gs>
                    <a:gs pos="52000">
                      <a:srgbClr val="FFFFFF"/>
                    </a:gs>
                  </a:gsLst>
                  <a:lin ang="5400000" scaled="0"/>
                </a:gradFill>
                <a:effectLst/>
                <a:latin typeface="+mj-lt"/>
                <a:ea typeface="+mn-ea"/>
                <a:cs typeface="Segoe UI" pitchFamily="34" charset="0"/>
              </a:defRPr>
            </a:lvl1pPr>
          </a:lstStyle>
          <a:p>
            <a:r>
              <a:rPr lang="en-US" sz="3200" dirty="0" smtClean="0">
                <a:solidFill>
                  <a:schemeClr val="tx1"/>
                </a:solidFill>
              </a:rPr>
              <a:t>Actual </a:t>
            </a:r>
            <a:r>
              <a:rPr lang="en-US" sz="3200" dirty="0" smtClean="0">
                <a:solidFill>
                  <a:schemeClr val="tx1"/>
                </a:solidFill>
              </a:rPr>
              <a:t>coding implementation </a:t>
            </a:r>
            <a:r>
              <a:rPr lang="en-US" sz="3200" dirty="0" smtClean="0">
                <a:solidFill>
                  <a:schemeClr val="tx1"/>
                </a:solidFill>
              </a:rPr>
              <a:t>or getting business and functional requirements truly </a:t>
            </a:r>
            <a:r>
              <a:rPr lang="en-US" sz="3200" dirty="0" smtClean="0">
                <a:solidFill>
                  <a:schemeClr val="tx1"/>
                </a:solidFill>
              </a:rPr>
              <a:t>covered in the solution?</a:t>
            </a:r>
            <a:endParaRPr lang="en-US" sz="3200" dirty="0">
              <a:solidFill>
                <a:schemeClr val="tx1"/>
              </a:solidFill>
            </a:endParaRPr>
          </a:p>
        </p:txBody>
      </p:sp>
    </p:spTree>
    <p:extLst>
      <p:ext uri="{BB962C8B-B14F-4D97-AF65-F5344CB8AC3E}">
        <p14:creationId xmlns:p14="http://schemas.microsoft.com/office/powerpoint/2010/main" val="1809506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Evolution white content">
  <a:themeElements>
    <a:clrScheme name="bp white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p white conten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80FF"/>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Capitals" pitchFamily="8" charset="0"/>
            <a:ea typeface="ＭＳ Ｐゴシック" pitchFamily="8" charset="-128"/>
          </a:defRPr>
        </a:defPPr>
      </a:lstStyle>
    </a:spDef>
    <a:lnDef>
      <a:spPr bwMode="auto">
        <a:xfrm>
          <a:off x="0" y="0"/>
          <a:ext cx="1" cy="1"/>
        </a:xfrm>
        <a:custGeom>
          <a:avLst/>
          <a:gdLst/>
          <a:ahLst/>
          <a:cxnLst/>
          <a:rect l="0" t="0" r="0" b="0"/>
          <a:pathLst/>
        </a:custGeom>
        <a:solidFill>
          <a:srgbClr val="0080FF"/>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Capitals" pitchFamily="8" charset="0"/>
            <a:ea typeface="ＭＳ Ｐゴシック" pitchFamily="8" charset="-128"/>
          </a:defRPr>
        </a:defPPr>
      </a:lstStyle>
    </a:lnDef>
    <a:txDef>
      <a:spPr>
        <a:noFill/>
      </a:spPr>
      <a:bodyPr wrap="square" rtlCol="0">
        <a:spAutoFit/>
      </a:bodyPr>
      <a:lstStyle>
        <a:defPPr>
          <a:defRPr baseline="0" dirty="0" err="1" smtClean="0"/>
        </a:defPPr>
      </a:lstStyle>
    </a:txDef>
  </a:objectDefaults>
  <a:extraClrSchemeLst>
    <a:extraClrScheme>
      <a:clrScheme name="bp white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p white conten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p white conten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p white conten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p white conten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p white conten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p white content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p white conten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p white conten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p white conten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p white conten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p white conten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2400" spc="-70" baseline="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DDA9FB17-E5E7-4414-8A13-502BEB78C63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0FB13D1C689144BB5F9CE4432496FCB" ma:contentTypeVersion="3" ma:contentTypeDescription="Create a new document." ma:contentTypeScope="" ma:versionID="761be64895e80ea71828228dd15a4ecc">
  <xsd:schema xmlns:xsd="http://www.w3.org/2001/XMLSchema" xmlns:xs="http://www.w3.org/2001/XMLSchema" xmlns:p="http://schemas.microsoft.com/office/2006/metadata/properties" xmlns:ns2="cf1a6e66-1f70-4758-bffa-fec7fdad6eba" targetNamespace="http://schemas.microsoft.com/office/2006/metadata/properties" ma:root="true" ma:fieldsID="76b6a58bb73524965f38b18877560db2" ns2:_="">
    <xsd:import namespace="cf1a6e66-1f70-4758-bffa-fec7fdad6eba"/>
    <xsd:element name="properties">
      <xsd:complexType>
        <xsd:sequence>
          <xsd:element name="documentManagement">
            <xsd:complexType>
              <xsd:all>
                <xsd:element ref="ns2:SharedWithUsers" minOccurs="0"/>
                <xsd:element ref="ns2:SharedWithDetail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1a6e66-1f70-4758-bffa-fec7fdad6eb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E5CE84-8D6A-4D09-861C-3608184F8E1F}">
  <ds:schemaRefs>
    <ds:schemaRef ds:uri="http://schemas.microsoft.com/sharepoint/v3/contenttype/forms"/>
  </ds:schemaRefs>
</ds:datastoreItem>
</file>

<file path=customXml/itemProps2.xml><?xml version="1.0" encoding="utf-8"?>
<ds:datastoreItem xmlns:ds="http://schemas.openxmlformats.org/officeDocument/2006/customXml" ds:itemID="{51CC9A1B-BFBA-4D5C-9172-48B2993E8C5C}">
  <ds:schemaRefs>
    <ds:schemaRef ds:uri="cf1a6e66-1f70-4758-bffa-fec7fdad6eba"/>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BE597C2D-C86E-463F-8E26-97B1A16120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1a6e66-1f70-4758-bffa-fec7fdad6e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4772</TotalTime>
  <Words>1527</Words>
  <Application>Microsoft Office PowerPoint</Application>
  <PresentationFormat>On-screen Show (4:3)</PresentationFormat>
  <Paragraphs>197</Paragraphs>
  <Slides>31</Slides>
  <Notes>16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31</vt:i4>
      </vt:variant>
    </vt:vector>
  </HeadingPairs>
  <TitlesOfParts>
    <vt:vector size="42" baseType="lpstr">
      <vt:lpstr>ＭＳ Ｐゴシック</vt:lpstr>
      <vt:lpstr>ＭＳ Ｐゴシック</vt:lpstr>
      <vt:lpstr>Arial</vt:lpstr>
      <vt:lpstr>Capitals</vt:lpstr>
      <vt:lpstr>Segoe UI</vt:lpstr>
      <vt:lpstr>Segoe UI Light</vt:lpstr>
      <vt:lpstr>Times</vt:lpstr>
      <vt:lpstr>Wingdings</vt:lpstr>
      <vt:lpstr>Wingdings 3</vt:lpstr>
      <vt:lpstr>Evolution white content</vt:lpstr>
      <vt:lpstr>5-30055_Office365 Template 2012 - 16x9 - Colored Accent Slides</vt:lpstr>
      <vt:lpstr>Transforming Your SharePoint Full Trust Code to the SP App Model </vt:lpstr>
      <vt:lpstr>PowerPoint Presentation</vt:lpstr>
      <vt:lpstr>PowerPoint Presentation</vt:lpstr>
      <vt:lpstr>Agenda</vt:lpstr>
      <vt:lpstr>“What does app model transformation means?”</vt:lpstr>
      <vt:lpstr>“What does this mean in practice?”</vt:lpstr>
      <vt:lpstr>“Don’t we have a tool to help to migrate code?”</vt:lpstr>
      <vt:lpstr>“So I need to throw everything away and start from scratch?</vt:lpstr>
      <vt:lpstr>What is the most resource intensive phase in projects?</vt:lpstr>
      <vt:lpstr>Transformation process Model we use with customers for the transformation</vt:lpstr>
      <vt:lpstr>“But app model is pattern for cloud, not for my on premise…”</vt:lpstr>
      <vt:lpstr>PowerPoint Presentation</vt:lpstr>
      <vt:lpstr>What does “app model” mean in our terminology</vt:lpstr>
      <vt:lpstr>JS embedding</vt:lpstr>
      <vt:lpstr>“But I do want to do customizations using full trust code way!” </vt:lpstr>
      <vt:lpstr>“Will Farm Solutions be supported with SharePoint Server 2016”</vt:lpstr>
      <vt:lpstr>“Will you ever support farm solutions in Office 365?” </vt:lpstr>
      <vt:lpstr>“I saw a blog post on the Internet saying that the app model is dead”</vt:lpstr>
      <vt:lpstr>“Will you introduce a replacement for the app model in the near future?” </vt:lpstr>
      <vt:lpstr>“I can’t do XYZ with app model?”</vt:lpstr>
      <vt:lpstr>Remote timer job</vt:lpstr>
      <vt:lpstr>Remote timer jobs</vt:lpstr>
      <vt:lpstr>“What about branding?”</vt:lpstr>
      <vt:lpstr>“What about site provisioning?”</vt:lpstr>
      <vt:lpstr>“Wait? No feature framework?” </vt:lpstr>
      <vt:lpstr>You can actually do much more with provider hosted model than with typical farm solutions…</vt:lpstr>
      <vt:lpstr>Asynchronous pattern with WebJobs</vt:lpstr>
      <vt:lpstr>One Drive for business modifications</vt:lpstr>
      <vt:lpstr>Summary</vt:lpstr>
      <vt:lpstr>PowerPoint Presentation</vt:lpstr>
      <vt:lpstr>Thank you for attending! </vt:lpstr>
    </vt:vector>
  </TitlesOfParts>
  <Company>Tripp Agency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Practices Slide Deck</dc:title>
  <dc:creator>Tom Gooch</dc:creator>
  <cp:lastModifiedBy>Vesa Juvonen</cp:lastModifiedBy>
  <cp:revision>160</cp:revision>
  <cp:lastPrinted>2007-11-08T17:20:20Z</cp:lastPrinted>
  <dcterms:modified xsi:type="dcterms:W3CDTF">2015-04-20T10:22:22Z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0x01010090FB13D1C689144BB5F9CE4432496FCB</vt:lpwstr>
  </property>
</Properties>
</file>